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3"/>
    <p:sldId id="257" r:id="rId4"/>
  </p:sldIdLst>
  <p:sldSz cx="7583424" cy="10710672"/>
  <p:notesSz cx="6858000" cy="9144000"/>
</p:presentation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slide" Target="slides/slide1.xml"/><Relationship Id="rId4" Type="http://schemas.openxmlformats.org/officeDocument/2006/relationships/slide" Target="slides/slide2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_rels/slide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.jpeg"/><Relationship Id="rPictId1" Type="http://schemas.openxmlformats.org/officeDocument/2006/relationships/image" Target="../media/image3.jpeg"/><Relationship Id="rPictId2" Type="http://schemas.openxmlformats.org/officeDocument/2006/relationships/image" Target="../media/image4.jpeg"/><Relationship Id="rId1" Type="http://schemas.openxmlformats.org/officeDocument/2006/relationships/slideLayout" Target="../slideLayouts/slideLayout.xml"/><Relationship Id="rLinkId0" Type="http://schemas.openxmlformats.org/officeDocument/2006/relationships/hyperlink" Target="http://www.nalogypro.ru" TargetMode="External"/><Relationship Id="rLinkId1" Type="http://schemas.openxmlformats.org/officeDocument/2006/relationships/hyperlink" Target="http://www.o-np.ru" TargetMode="Externa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0"/>
            <a:ext cx="5382768" cy="537667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62712" y="4105656"/>
            <a:ext cx="2633472" cy="1271016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12700" marR="61468" indent="0">
              <a:spcAft>
                <a:spcPts val="840"/>
              </a:spcAft>
            </a:pPr>
            <a:r>
              <a:rPr lang="ru" b="1" sz="3400" spc="-50">
                <a:solidFill>
                  <a:srgbClr val="FFFFFF"/>
                </a:solidFill>
                <a:latin typeface="Palatino Linotype"/>
              </a:rPr>
              <a:t>Приказ ФНС России</a:t>
            </a:r>
          </a:p>
          <a:p>
            <a:pPr marL="12700" indent="0">
              <a:spcAft>
                <a:spcPts val="1470"/>
              </a:spcAft>
            </a:pPr>
            <a:r>
              <a:rPr lang="ru" b="1" i="1" sz="1300">
                <a:solidFill>
                  <a:srgbClr val="FFFFFF"/>
                </a:solidFill>
                <a:latin typeface="Palatino Linotype"/>
              </a:rPr>
              <a:t>ММВ-7-21/652@ от 22.11.2018</a:t>
            </a:r>
          </a:p>
        </p:txBody>
      </p:sp>
      <p:sp>
        <p:nvSpPr>
          <p:cNvPr id="4" name=""/>
          <p:cNvSpPr/>
          <p:nvPr/>
        </p:nvSpPr>
        <p:spPr>
          <a:xfrm>
            <a:off x="362712" y="5583936"/>
            <a:ext cx="4623816" cy="1072896"/>
          </a:xfrm>
          <a:prstGeom prst="rect">
            <a:avLst/>
          </a:prstGeom>
          <a:solidFill>
            <a:srgbClr val="5CABD0"/>
          </a:solidFill>
        </p:spPr>
        <p:txBody>
          <a:bodyPr lIns="0" tIns="0" rIns="0" bIns="0">
            <a:noAutofit/>
          </a:bodyPr>
          <a:p>
            <a:pPr marL="12700" indent="0">
              <a:lnSpc>
                <a:spcPts val="1680"/>
              </a:lnSpc>
              <a:spcBef>
                <a:spcPts val="1470"/>
              </a:spcBef>
            </a:pPr>
            <a:r>
              <a:rPr lang="ru" sz="1350">
                <a:solidFill>
                  <a:srgbClr val="FFFFFF"/>
                </a:solidFill>
                <a:latin typeface="Microsoft Sans Serif"/>
              </a:rPr>
              <a:t>Органы власти субъектов Российской Федерации</a:t>
            </a:r>
          </a:p>
          <a:p>
            <a:pPr marL="12700" marR="45212" indent="0">
              <a:lnSpc>
                <a:spcPts val="1680"/>
              </a:lnSpc>
            </a:pPr>
            <a:r>
              <a:rPr lang="ru" sz="1350">
                <a:solidFill>
                  <a:srgbClr val="FFFFFF"/>
                </a:solidFill>
                <a:latin typeface="Microsoft Sans Serif"/>
              </a:rPr>
              <a:t>и </a:t>
            </a:r>
            <a:r>
              <a:rPr lang="ru" sz="1350" spc="-50">
                <a:solidFill>
                  <a:srgbClr val="FFFFFF"/>
                </a:solidFill>
                <a:latin typeface="Microsoft Sans Serif"/>
              </a:rPr>
              <a:t>органы местного самоуправления должны направлять </a:t>
            </a:r>
            <a:r>
              <a:rPr lang="ru" sz="1350">
                <a:solidFill>
                  <a:srgbClr val="FFFFFF"/>
                </a:solidFill>
                <a:latin typeface="Microsoft Sans Serif"/>
              </a:rPr>
              <a:t>УФНС России по Субъекту Российской Федерации информацию об установлении, изменении и прекращении действия региональных</a:t>
            </a:r>
          </a:p>
        </p:txBody>
      </p:sp>
      <p:sp>
        <p:nvSpPr>
          <p:cNvPr id="5" name=""/>
          <p:cNvSpPr/>
          <p:nvPr/>
        </p:nvSpPr>
        <p:spPr>
          <a:xfrm>
            <a:off x="362712" y="6699504"/>
            <a:ext cx="1612392" cy="140208"/>
          </a:xfrm>
          <a:prstGeom prst="rect">
            <a:avLst/>
          </a:prstGeom>
          <a:solidFill>
            <a:srgbClr val="5CABD0"/>
          </a:solidFill>
        </p:spPr>
        <p:txBody>
          <a:bodyPr lIns="0" tIns="0" rIns="0" bIns="0">
            <a:noAutofit/>
          </a:bodyPr>
          <a:p>
            <a:pPr marL="12700" indent="0"/>
            <a:r>
              <a:rPr lang="ru" sz="1350">
                <a:solidFill>
                  <a:srgbClr val="FFFFFF"/>
                </a:solidFill>
                <a:latin typeface="Microsoft Sans Serif"/>
              </a:rPr>
              <a:t>и местных налогов.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4864" y="54864"/>
            <a:ext cx="7220712" cy="167335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359664" y="6510528"/>
            <a:ext cx="829056" cy="829056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3048000" y="6516624"/>
            <a:ext cx="835152" cy="822960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356616" y="1984248"/>
            <a:ext cx="4599432" cy="3941064"/>
          </a:xfrm>
          <a:prstGeom prst="rect">
            <a:avLst/>
          </a:prstGeom>
          <a:solidFill>
            <a:srgbClr val="384B84"/>
          </a:solidFill>
        </p:spPr>
        <p:txBody>
          <a:bodyPr lIns="0" tIns="0" rIns="0" bIns="0">
            <a:noAutofit/>
          </a:bodyPr>
          <a:p>
            <a:pPr marL="38100" indent="0">
              <a:spcBef>
                <a:spcPts val="1260"/>
              </a:spcBef>
              <a:spcAft>
                <a:spcPts val="840"/>
              </a:spcAft>
            </a:pPr>
            <a:r>
              <a:rPr lang="ru" b="1" sz="3400" spc="-50">
                <a:solidFill>
                  <a:srgbClr val="FFFFFF"/>
                </a:solidFill>
                <a:latin typeface="Palatino Linotype"/>
              </a:rPr>
              <a:t>«Налоги МО»</a:t>
            </a:r>
          </a:p>
          <a:p>
            <a:pPr marL="342900" indent="-304800">
              <a:spcAft>
                <a:spcPts val="210"/>
              </a:spcAft>
            </a:pPr>
            <a:r>
              <a:rPr lang="ru" b="1" i="1" sz="1300">
                <a:solidFill>
                  <a:srgbClr val="FFFFFF"/>
                </a:solidFill>
                <a:latin typeface="Palatino Linotype"/>
              </a:rPr>
              <a:t>Для подготовки информации разработан</a:t>
            </a:r>
          </a:p>
          <a:p>
            <a:pPr marL="342900" indent="-304800">
              <a:spcAft>
                <a:spcPts val="840"/>
              </a:spcAft>
            </a:pPr>
            <a:r>
              <a:rPr lang="ru" b="1" i="1" sz="1300">
                <a:solidFill>
                  <a:srgbClr val="FFFFFF"/>
                </a:solidFill>
                <a:latin typeface="Palatino Linotype"/>
              </a:rPr>
              <a:t>программный комплекс «Налоги МО» обеспечивающий:</a:t>
            </a:r>
          </a:p>
          <a:p>
            <a:pPr marL="342900" marR="109220" indent="-304800">
              <a:lnSpc>
                <a:spcPts val="1680"/>
              </a:lnSpc>
              <a:spcAft>
                <a:spcPts val="210"/>
              </a:spcAft>
            </a:pPr>
            <a:r>
              <a:rPr lang="ru" sz="1350">
                <a:solidFill>
                  <a:srgbClr val="FFFFFF"/>
                </a:solidFill>
                <a:latin typeface="Microsoft Sans Serif"/>
              </a:rPr>
              <a:t>—    Формирование шаблона ввода на основе утвержденной формы ((КНД 1190803);</a:t>
            </a:r>
          </a:p>
          <a:p>
            <a:pPr marL="342900" marR="109220" indent="-304800">
              <a:lnSpc>
                <a:spcPts val="1680"/>
              </a:lnSpc>
              <a:spcAft>
                <a:spcPts val="210"/>
              </a:spcAft>
            </a:pPr>
            <a:r>
              <a:rPr lang="ru" sz="1350">
                <a:solidFill>
                  <a:srgbClr val="FFFFFF"/>
                </a:solidFill>
                <a:latin typeface="Microsoft Sans Serif"/>
              </a:rPr>
              <a:t>—    Ввод данных об установлении, изменении и прекращения действия региональных и местных налогов;</a:t>
            </a:r>
          </a:p>
          <a:p>
            <a:pPr marL="342900" marR="109220" indent="-304800">
              <a:lnSpc>
                <a:spcPts val="1656"/>
              </a:lnSpc>
              <a:spcAft>
                <a:spcPts val="210"/>
              </a:spcAft>
            </a:pPr>
            <a:r>
              <a:rPr lang="ru" sz="1350">
                <a:solidFill>
                  <a:srgbClr val="FFFFFF"/>
                </a:solidFill>
                <a:latin typeface="Microsoft Sans Serif"/>
              </a:rPr>
              <a:t>—    Формирование файла обмена в соответствии с утвержденным форматом;</a:t>
            </a:r>
          </a:p>
          <a:p>
            <a:pPr marL="342900" marR="109220" indent="-304800">
              <a:lnSpc>
                <a:spcPts val="1680"/>
              </a:lnSpc>
              <a:spcAft>
                <a:spcPts val="210"/>
              </a:spcAft>
            </a:pPr>
            <a:r>
              <a:rPr lang="ru" sz="1350">
                <a:solidFill>
                  <a:srgbClr val="FFFFFF"/>
                </a:solidFill>
                <a:latin typeface="Microsoft Sans Serif"/>
              </a:rPr>
              <a:t>—    Контроль </a:t>
            </a:r>
            <a:r>
              <a:rPr lang="en-US" sz="1350">
                <a:solidFill>
                  <a:srgbClr val="FFFFFF"/>
                </a:solidFill>
                <a:latin typeface="Microsoft Sans Serif"/>
              </a:rPr>
              <a:t>XML </a:t>
            </a:r>
            <a:r>
              <a:rPr lang="ru" sz="1350">
                <a:solidFill>
                  <a:srgbClr val="FFFFFF"/>
                </a:solidFill>
                <a:latin typeface="Microsoft Sans Serif"/>
              </a:rPr>
              <a:t>файла на соответствие утвержденной </a:t>
            </a:r>
            <a:r>
              <a:rPr lang="en-US" sz="1350">
                <a:solidFill>
                  <a:srgbClr val="FFFFFF"/>
                </a:solidFill>
                <a:latin typeface="Microsoft Sans Serif"/>
              </a:rPr>
              <a:t>XSD</a:t>
            </a:r>
            <a:r>
              <a:rPr lang="ru" sz="1350">
                <a:solidFill>
                  <a:srgbClr val="FFFFFF"/>
                </a:solidFill>
                <a:latin typeface="Microsoft Sans Serif"/>
              </a:rPr>
              <a:t>-схеме;</a:t>
            </a:r>
          </a:p>
          <a:p>
            <a:pPr marL="342900" marR="109220" indent="-304800">
              <a:lnSpc>
                <a:spcPts val="1680"/>
              </a:lnSpc>
              <a:spcAft>
                <a:spcPts val="210"/>
              </a:spcAft>
            </a:pPr>
            <a:r>
              <a:rPr lang="ru" sz="1350">
                <a:solidFill>
                  <a:srgbClr val="FFFFFF"/>
                </a:solidFill>
                <a:latin typeface="Microsoft Sans Serif"/>
              </a:rPr>
              <a:t>—    Визуализацию подготовленного </a:t>
            </a:r>
            <a:r>
              <a:rPr lang="en-US" sz="1350">
                <a:solidFill>
                  <a:srgbClr val="FFFFFF"/>
                </a:solidFill>
                <a:latin typeface="Microsoft Sans Serif"/>
              </a:rPr>
              <a:t>XML </a:t>
            </a:r>
            <a:r>
              <a:rPr lang="ru" sz="1350">
                <a:solidFill>
                  <a:srgbClr val="FFFFFF"/>
                </a:solidFill>
                <a:latin typeface="Microsoft Sans Serif"/>
              </a:rPr>
              <a:t>файла в удобочитаемом виде и его печать;</a:t>
            </a:r>
          </a:p>
          <a:p>
            <a:pPr marL="342900" marR="109220" indent="-304800">
              <a:lnSpc>
                <a:spcPts val="1656"/>
              </a:lnSpc>
              <a:spcAft>
                <a:spcPts val="3150"/>
              </a:spcAft>
            </a:pPr>
            <a:r>
              <a:rPr lang="ru" sz="1350">
                <a:solidFill>
                  <a:srgbClr val="FFFFFF"/>
                </a:solidFill>
                <a:latin typeface="Microsoft Sans Serif"/>
              </a:rPr>
              <a:t>—    Хранение, копирование и редактирование подготовленных файлов.</a:t>
            </a:r>
          </a:p>
        </p:txBody>
      </p:sp>
      <p:sp>
        <p:nvSpPr>
          <p:cNvPr id="6" name=""/>
          <p:cNvSpPr/>
          <p:nvPr/>
        </p:nvSpPr>
        <p:spPr>
          <a:xfrm>
            <a:off x="1307592" y="6473952"/>
            <a:ext cx="1435608" cy="91440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1440"/>
              </a:lnSpc>
            </a:pPr>
            <a:r>
              <a:rPr lang="ru" sz="1150">
                <a:solidFill>
                  <a:srgbClr val="060836"/>
                </a:solidFill>
                <a:latin typeface="Microsoft Sans Serif"/>
              </a:rPr>
              <a:t>Разработчик:</a:t>
            </a:r>
          </a:p>
          <a:p>
            <a:pPr indent="0">
              <a:lnSpc>
                <a:spcPts val="1440"/>
              </a:lnSpc>
            </a:pPr>
            <a:r>
              <a:rPr lang="ru" sz="1150">
                <a:solidFill>
                  <a:srgbClr val="060836"/>
                </a:solidFill>
                <a:latin typeface="Microsoft Sans Serif"/>
              </a:rPr>
              <a:t>ООО «Служба налогоплательщика» </a:t>
            </a:r>
            <a:r>
              <a:rPr lang="en-US" sz="1150">
                <a:solidFill>
                  <a:srgbClr val="060836"/>
                </a:solidFill>
                <a:latin typeface="Microsoft Sans Serif"/>
                <a:hlinkClick r:id="rLinkId0"/>
              </a:rPr>
              <a:t>www.nalogypro.ru</a:t>
            </a:r>
            <a:r>
              <a:rPr lang="en-US" sz="1150">
                <a:solidFill>
                  <a:srgbClr val="060836"/>
                </a:solidFill>
                <a:latin typeface="Microsoft Sans Serif"/>
              </a:rPr>
              <a:t> </a:t>
            </a:r>
            <a:r>
              <a:rPr lang="ru" b="1" sz="1100">
                <a:solidFill>
                  <a:srgbClr val="060836"/>
                </a:solidFill>
                <a:latin typeface="Microsoft Sans Serif"/>
              </a:rPr>
              <a:t>+7</a:t>
            </a:r>
            <a:r>
              <a:rPr lang="ru" sz="900">
                <a:solidFill>
                  <a:srgbClr val="060836"/>
                </a:solidFill>
                <a:latin typeface="Microsoft Sans Serif"/>
              </a:rPr>
              <a:t> (</a:t>
            </a:r>
            <a:r>
              <a:rPr lang="ru" b="1" sz="1100">
                <a:solidFill>
                  <a:srgbClr val="060836"/>
                </a:solidFill>
                <a:latin typeface="Microsoft Sans Serif"/>
              </a:rPr>
              <a:t>499</a:t>
            </a:r>
            <a:r>
              <a:rPr lang="ru" sz="900">
                <a:solidFill>
                  <a:srgbClr val="060836"/>
                </a:solidFill>
                <a:latin typeface="Microsoft Sans Serif"/>
              </a:rPr>
              <a:t>) </a:t>
            </a:r>
            <a:r>
              <a:rPr lang="ru" b="1" sz="1100">
                <a:solidFill>
                  <a:srgbClr val="060836"/>
                </a:solidFill>
                <a:latin typeface="Microsoft Sans Serif"/>
              </a:rPr>
              <a:t>136</a:t>
            </a:r>
            <a:r>
              <a:rPr lang="ru" sz="900">
                <a:solidFill>
                  <a:srgbClr val="060836"/>
                </a:solidFill>
                <a:latin typeface="Microsoft Sans Serif"/>
              </a:rPr>
              <a:t>-</a:t>
            </a:r>
            <a:r>
              <a:rPr lang="ru" b="1" sz="1100">
                <a:solidFill>
                  <a:srgbClr val="060836"/>
                </a:solidFill>
                <a:latin typeface="Microsoft Sans Serif"/>
              </a:rPr>
              <a:t>12-47</a:t>
            </a:r>
          </a:p>
        </p:txBody>
      </p:sp>
      <p:sp>
        <p:nvSpPr>
          <p:cNvPr id="7" name=""/>
          <p:cNvSpPr/>
          <p:nvPr/>
        </p:nvSpPr>
        <p:spPr>
          <a:xfrm>
            <a:off x="3938016" y="6486144"/>
            <a:ext cx="1243584" cy="54254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just" indent="0">
              <a:lnSpc>
                <a:spcPts val="1440"/>
              </a:lnSpc>
            </a:pPr>
            <a:r>
              <a:rPr lang="ru" sz="1150">
                <a:solidFill>
                  <a:srgbClr val="060836"/>
                </a:solidFill>
                <a:latin typeface="Microsoft Sans Serif"/>
              </a:rPr>
              <a:t>Скачать</a:t>
            </a:r>
          </a:p>
          <a:p>
            <a:pPr algn="just" indent="0">
              <a:lnSpc>
                <a:spcPts val="1440"/>
              </a:lnSpc>
            </a:pPr>
            <a:r>
              <a:rPr lang="ru" sz="1150">
                <a:solidFill>
                  <a:srgbClr val="060836"/>
                </a:solidFill>
                <a:latin typeface="Microsoft Sans Serif"/>
              </a:rPr>
              <a:t>ПК «Налоги МО» </a:t>
            </a:r>
            <a:r>
              <a:rPr lang="en-US" sz="1150">
                <a:solidFill>
                  <a:srgbClr val="060836"/>
                </a:solidFill>
                <a:latin typeface="Microsoft Sans Serif"/>
                <a:hlinkClick r:id="rLinkId1"/>
              </a:rPr>
              <a:t>www.o-np.ru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