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85" r:id="rId3"/>
    <p:sldId id="257" r:id="rId4"/>
    <p:sldId id="289" r:id="rId5"/>
    <p:sldId id="296" r:id="rId6"/>
    <p:sldId id="297" r:id="rId7"/>
    <p:sldId id="269" r:id="rId8"/>
    <p:sldId id="271" r:id="rId9"/>
    <p:sldId id="298" r:id="rId10"/>
    <p:sldId id="299" r:id="rId11"/>
    <p:sldId id="300" r:id="rId12"/>
    <p:sldId id="301" r:id="rId13"/>
    <p:sldId id="295" r:id="rId14"/>
    <p:sldId id="28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1511" autoAdjust="0"/>
  </p:normalViewPr>
  <p:slideViewPr>
    <p:cSldViewPr>
      <p:cViewPr varScale="1">
        <p:scale>
          <a:sx n="75" d="100"/>
          <a:sy n="75" d="100"/>
        </p:scale>
        <p:origin x="-84" y="-8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75161.5</c:v>
                </c:pt>
                <c:pt idx="1">
                  <c:v>48632.3</c:v>
                </c:pt>
                <c:pt idx="2">
                  <c:v>62307</c:v>
                </c:pt>
                <c:pt idx="3">
                  <c:v>62960.5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496192"/>
        <c:axId val="40617472"/>
      </c:barChart>
      <c:catAx>
        <c:axId val="89496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0617472"/>
        <c:crosses val="autoZero"/>
        <c:auto val="1"/>
        <c:lblAlgn val="ctr"/>
        <c:lblOffset val="100"/>
        <c:noMultiLvlLbl val="0"/>
      </c:catAx>
      <c:valAx>
        <c:axId val="406174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94961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Единый с/х налог</c:v>
                </c:pt>
                <c:pt idx="2">
                  <c:v>Налог на имущество физ.лиц.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10814.6</c:v>
                </c:pt>
                <c:pt idx="1">
                  <c:v>9725.1</c:v>
                </c:pt>
                <c:pt idx="2">
                  <c:v>1677.6</c:v>
                </c:pt>
                <c:pt idx="3">
                  <c:v>4939.7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111821987416717"/>
          <c:y val="0"/>
          <c:w val="0.3067677585632248"/>
          <c:h val="0.5059981598288766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 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Физическая культура и спорт</c:v>
                </c:pt>
                <c:pt idx="8">
                  <c:v>Социальная политика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11597.2</c:v>
                </c:pt>
                <c:pt idx="1">
                  <c:v>108</c:v>
                </c:pt>
                <c:pt idx="2">
                  <c:v>469.9</c:v>
                </c:pt>
                <c:pt idx="3">
                  <c:v>22758.799999999999</c:v>
                </c:pt>
                <c:pt idx="4">
                  <c:v>40</c:v>
                </c:pt>
                <c:pt idx="5">
                  <c:v>52</c:v>
                </c:pt>
                <c:pt idx="6">
                  <c:v>10846.7</c:v>
                </c:pt>
                <c:pt idx="7">
                  <c:v>2350</c:v>
                </c:pt>
                <c:pt idx="8">
                  <c:v>410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531860600758244"/>
          <c:y val="0.2091660934921474"/>
          <c:w val="0.29542213473315837"/>
          <c:h val="0.735213699272397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14618.5</c:v>
                </c:pt>
                <c:pt idx="1">
                  <c:v>108</c:v>
                </c:pt>
                <c:pt idx="2">
                  <c:v>469.9</c:v>
                </c:pt>
                <c:pt idx="3">
                  <c:v>35163.599999999999</c:v>
                </c:pt>
                <c:pt idx="4">
                  <c:v>40</c:v>
                </c:pt>
                <c:pt idx="5">
                  <c:v>52</c:v>
                </c:pt>
                <c:pt idx="6">
                  <c:v>9145.2999999999993</c:v>
                </c:pt>
                <c:pt idx="7">
                  <c:v>410</c:v>
                </c:pt>
                <c:pt idx="8">
                  <c:v>2300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1"/>
              <c:layout>
                <c:manualLayout>
                  <c:x val="3.0864197530864196E-3"/>
                  <c:y val="4.4896522574311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6294E-3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14645.3</c:v>
                </c:pt>
                <c:pt idx="1">
                  <c:v>108</c:v>
                </c:pt>
                <c:pt idx="2">
                  <c:v>469.9</c:v>
                </c:pt>
                <c:pt idx="3">
                  <c:v>36029.599999999999</c:v>
                </c:pt>
                <c:pt idx="4">
                  <c:v>40</c:v>
                </c:pt>
                <c:pt idx="5">
                  <c:v>52</c:v>
                </c:pt>
                <c:pt idx="6">
                  <c:v>8906</c:v>
                </c:pt>
                <c:pt idx="7">
                  <c:v>410</c:v>
                </c:pt>
                <c:pt idx="8">
                  <c:v>2300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D6E540-69D0-4E4D-86F0-1A60EF0CF9B3}" type="doc">
      <dgm:prSet loTypeId="urn:microsoft.com/office/officeart/2005/8/layout/pyramid3" loCatId="pyramid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0C1D0D5-1640-4F25-A117-7F5DB971B261}">
      <dgm:prSet phldrT="[Текст]" custT="1"/>
      <dgm:spPr/>
      <dgm:t>
        <a:bodyPr/>
        <a:lstStyle/>
        <a:p>
          <a:r>
            <a:rPr lang="ru-RU" sz="1600" dirty="0" smtClean="0"/>
            <a:t>Общегосударственные вопросы </a:t>
          </a:r>
          <a:r>
            <a:rPr lang="ru-RU" sz="1600" dirty="0" smtClean="0"/>
            <a:t>23,9%</a:t>
          </a:r>
          <a:endParaRPr lang="ru-RU" sz="1600" dirty="0"/>
        </a:p>
      </dgm:t>
    </dgm:pt>
    <dgm:pt modelId="{311B9D63-16B7-42FC-B317-5C56F549F421}" type="parTrans" cxnId="{746AAB93-8B64-4146-9385-EC0B41E62DE4}">
      <dgm:prSet/>
      <dgm:spPr/>
      <dgm:t>
        <a:bodyPr/>
        <a:lstStyle/>
        <a:p>
          <a:endParaRPr lang="ru-RU"/>
        </a:p>
      </dgm:t>
    </dgm:pt>
    <dgm:pt modelId="{5C0CD5D4-8582-4029-9226-56DEAC5D7B33}" type="sibTrans" cxnId="{746AAB93-8B64-4146-9385-EC0B41E62DE4}">
      <dgm:prSet/>
      <dgm:spPr/>
      <dgm:t>
        <a:bodyPr/>
        <a:lstStyle/>
        <a:p>
          <a:endParaRPr lang="ru-RU"/>
        </a:p>
      </dgm:t>
    </dgm:pt>
    <dgm:pt modelId="{2CF7D613-BDB8-49AF-A003-6249B9379510}">
      <dgm:prSet custT="1"/>
      <dgm:spPr/>
      <dgm:t>
        <a:bodyPr/>
        <a:lstStyle/>
        <a:p>
          <a:r>
            <a:rPr lang="ru-RU" sz="1600" dirty="0" smtClean="0"/>
            <a:t>Физическая культура и спорт </a:t>
          </a:r>
          <a:r>
            <a:rPr lang="ru-RU" sz="1600" dirty="0" smtClean="0"/>
            <a:t>4,8%</a:t>
          </a:r>
          <a:endParaRPr lang="ru-RU" sz="1600" dirty="0"/>
        </a:p>
      </dgm:t>
    </dgm:pt>
    <dgm:pt modelId="{7CBDB8CA-D437-4859-9EFC-C6183CD01118}" type="parTrans" cxnId="{1C2E55E4-FD87-4BF0-AFD5-D20BB4F7A38C}">
      <dgm:prSet/>
      <dgm:spPr/>
      <dgm:t>
        <a:bodyPr/>
        <a:lstStyle/>
        <a:p>
          <a:endParaRPr lang="ru-RU"/>
        </a:p>
      </dgm:t>
    </dgm:pt>
    <dgm:pt modelId="{5DC492C5-5A79-462E-9B73-28B1FCE531D1}" type="sibTrans" cxnId="{1C2E55E4-FD87-4BF0-AFD5-D20BB4F7A38C}">
      <dgm:prSet/>
      <dgm:spPr/>
      <dgm:t>
        <a:bodyPr/>
        <a:lstStyle/>
        <a:p>
          <a:endParaRPr lang="ru-RU"/>
        </a:p>
      </dgm:t>
    </dgm:pt>
    <dgm:pt modelId="{982DA468-8AE9-470B-9426-842C032F8133}">
      <dgm:prSet custT="1"/>
      <dgm:spPr/>
      <dgm:t>
        <a:bodyPr/>
        <a:lstStyle/>
        <a:p>
          <a:r>
            <a:rPr lang="ru-RU" sz="1000" dirty="0" smtClean="0"/>
            <a:t>Национальная безопасность и правоохранительная деятельность </a:t>
          </a:r>
          <a:r>
            <a:rPr lang="ru-RU" sz="1000" dirty="0" smtClean="0"/>
            <a:t>0,2 </a:t>
          </a:r>
          <a:r>
            <a:rPr lang="ru-RU" sz="1000" dirty="0" smtClean="0"/>
            <a:t>%</a:t>
          </a:r>
          <a:endParaRPr lang="ru-RU" sz="1000" dirty="0"/>
        </a:p>
      </dgm:t>
    </dgm:pt>
    <dgm:pt modelId="{BE665038-B30E-4A2C-A46B-75D772E3DBE9}" type="parTrans" cxnId="{47B3EFE1-3D0E-4E7A-90F9-9922AE1D6649}">
      <dgm:prSet/>
      <dgm:spPr/>
      <dgm:t>
        <a:bodyPr/>
        <a:lstStyle/>
        <a:p>
          <a:endParaRPr lang="ru-RU"/>
        </a:p>
      </dgm:t>
    </dgm:pt>
    <dgm:pt modelId="{64D4E8EE-81F2-4F8A-9086-0258AACFA480}" type="sibTrans" cxnId="{47B3EFE1-3D0E-4E7A-90F9-9922AE1D6649}">
      <dgm:prSet/>
      <dgm:spPr/>
      <dgm:t>
        <a:bodyPr/>
        <a:lstStyle/>
        <a:p>
          <a:endParaRPr lang="ru-RU"/>
        </a:p>
      </dgm:t>
    </dgm:pt>
    <dgm:pt modelId="{9DDA30F1-98D2-4359-B233-ABBA2E88C44C}">
      <dgm:prSet custT="1"/>
      <dgm:spPr/>
      <dgm:t>
        <a:bodyPr/>
        <a:lstStyle/>
        <a:p>
          <a:r>
            <a:rPr lang="ru-RU" sz="1950" dirty="0" smtClean="0"/>
            <a:t>Жилищно-коммунальное хозяйство </a:t>
          </a:r>
          <a:r>
            <a:rPr lang="ru-RU" sz="1950" dirty="0" smtClean="0"/>
            <a:t>46,8 </a:t>
          </a:r>
          <a:r>
            <a:rPr lang="ru-RU" sz="1950" dirty="0" smtClean="0"/>
            <a:t>%</a:t>
          </a:r>
          <a:endParaRPr lang="ru-RU" sz="1950" dirty="0"/>
        </a:p>
      </dgm:t>
    </dgm:pt>
    <dgm:pt modelId="{3D812AB3-26FA-408B-B84B-A6204B00F6D7}" type="parTrans" cxnId="{E387B106-4DF2-4FAB-B3B0-DCE594CA97C3}">
      <dgm:prSet/>
      <dgm:spPr/>
      <dgm:t>
        <a:bodyPr/>
        <a:lstStyle/>
        <a:p>
          <a:endParaRPr lang="ru-RU"/>
        </a:p>
      </dgm:t>
    </dgm:pt>
    <dgm:pt modelId="{530B28E1-A389-4506-9476-A9433088228C}" type="sibTrans" cxnId="{E387B106-4DF2-4FAB-B3B0-DCE594CA97C3}">
      <dgm:prSet/>
      <dgm:spPr/>
      <dgm:t>
        <a:bodyPr/>
        <a:lstStyle/>
        <a:p>
          <a:endParaRPr lang="ru-RU"/>
        </a:p>
      </dgm:t>
    </dgm:pt>
    <dgm:pt modelId="{6F75F408-2812-41A2-8CBB-7B69F24ADDFD}">
      <dgm:prSet custT="1"/>
      <dgm:spPr/>
      <dgm:t>
        <a:bodyPr/>
        <a:lstStyle/>
        <a:p>
          <a:r>
            <a:rPr lang="ru-RU" sz="900" dirty="0" smtClean="0"/>
            <a:t>Образование 0,1%</a:t>
          </a:r>
          <a:endParaRPr lang="ru-RU" sz="900" dirty="0"/>
        </a:p>
      </dgm:t>
    </dgm:pt>
    <dgm:pt modelId="{F6FE0BB8-D7B1-4CA9-8108-75B437313692}" type="parTrans" cxnId="{00DCFA35-98C2-4528-AEAD-E37837F87F48}">
      <dgm:prSet/>
      <dgm:spPr/>
      <dgm:t>
        <a:bodyPr/>
        <a:lstStyle/>
        <a:p>
          <a:endParaRPr lang="ru-RU"/>
        </a:p>
      </dgm:t>
    </dgm:pt>
    <dgm:pt modelId="{470583CB-42A2-44F9-B0A1-91E295F7069E}" type="sibTrans" cxnId="{00DCFA35-98C2-4528-AEAD-E37837F87F48}">
      <dgm:prSet/>
      <dgm:spPr/>
      <dgm:t>
        <a:bodyPr/>
        <a:lstStyle/>
        <a:p>
          <a:endParaRPr lang="ru-RU"/>
        </a:p>
      </dgm:t>
    </dgm:pt>
    <dgm:pt modelId="{712C064F-A370-42AB-9EFF-4B824EEF4C61}">
      <dgm:prSet custT="1"/>
      <dgm:spPr/>
      <dgm:t>
        <a:bodyPr/>
        <a:lstStyle/>
        <a:p>
          <a:r>
            <a:rPr lang="ru-RU" sz="1400" dirty="0" smtClean="0"/>
            <a:t>Социальная политика  0,8%</a:t>
          </a:r>
          <a:endParaRPr lang="ru-RU" sz="1400" dirty="0"/>
        </a:p>
      </dgm:t>
    </dgm:pt>
    <dgm:pt modelId="{80D8EC75-BACA-41E1-A54D-C2AE644819FB}" type="sibTrans" cxnId="{4B86D60F-3D1E-4E1F-A2F3-2EE1F5E1CBA3}">
      <dgm:prSet/>
      <dgm:spPr/>
      <dgm:t>
        <a:bodyPr/>
        <a:lstStyle/>
        <a:p>
          <a:endParaRPr lang="ru-RU"/>
        </a:p>
      </dgm:t>
    </dgm:pt>
    <dgm:pt modelId="{18C1983D-0874-448F-8426-25671484AA2F}" type="parTrans" cxnId="{4B86D60F-3D1E-4E1F-A2F3-2EE1F5E1CBA3}">
      <dgm:prSet/>
      <dgm:spPr/>
      <dgm:t>
        <a:bodyPr/>
        <a:lstStyle/>
        <a:p>
          <a:endParaRPr lang="ru-RU"/>
        </a:p>
      </dgm:t>
    </dgm:pt>
    <dgm:pt modelId="{F50B3DFB-348A-49C9-B544-3EF5C33D9CBF}">
      <dgm:prSet custT="1"/>
      <dgm:spPr/>
      <dgm:t>
        <a:bodyPr/>
        <a:lstStyle/>
        <a:p>
          <a:r>
            <a:rPr lang="ru-RU" sz="1100" dirty="0" smtClean="0"/>
            <a:t>Охрана окружающей среды 0,1%</a:t>
          </a:r>
          <a:endParaRPr lang="ru-RU" sz="1100" dirty="0"/>
        </a:p>
      </dgm:t>
    </dgm:pt>
    <dgm:pt modelId="{64EBA4BA-5811-4F52-A711-94134FE5CDBB}" type="parTrans" cxnId="{F4669402-AD08-4C24-88FA-B7AC83F20B20}">
      <dgm:prSet/>
      <dgm:spPr/>
      <dgm:t>
        <a:bodyPr/>
        <a:lstStyle/>
        <a:p>
          <a:endParaRPr lang="ru-RU"/>
        </a:p>
      </dgm:t>
    </dgm:pt>
    <dgm:pt modelId="{1C16F913-06AC-475D-AD0E-81B301513390}" type="sibTrans" cxnId="{F4669402-AD08-4C24-88FA-B7AC83F20B20}">
      <dgm:prSet/>
      <dgm:spPr/>
      <dgm:t>
        <a:bodyPr/>
        <a:lstStyle/>
        <a:p>
          <a:endParaRPr lang="ru-RU"/>
        </a:p>
      </dgm:t>
    </dgm:pt>
    <dgm:pt modelId="{4D1116A6-668E-45D4-A216-B7E4458FBE93}">
      <dgm:prSet phldrT="[Текст]" custT="1"/>
      <dgm:spPr/>
      <dgm:t>
        <a:bodyPr/>
        <a:lstStyle/>
        <a:p>
          <a:r>
            <a:rPr lang="ru-RU" sz="1600" dirty="0" smtClean="0"/>
            <a:t>Культура, кинематография </a:t>
          </a:r>
          <a:r>
            <a:rPr lang="ru-RU" sz="1600" dirty="0" smtClean="0"/>
            <a:t>22,3%</a:t>
          </a:r>
          <a:endParaRPr lang="ru-RU" dirty="0"/>
        </a:p>
      </dgm:t>
    </dgm:pt>
    <dgm:pt modelId="{3FB9EC71-00C4-4214-9DD9-7918AE88D35E}" type="parTrans" cxnId="{C55647BE-73B1-43BA-A6B4-ADD8E635FF69}">
      <dgm:prSet/>
      <dgm:spPr/>
      <dgm:t>
        <a:bodyPr/>
        <a:lstStyle/>
        <a:p>
          <a:endParaRPr lang="ru-RU"/>
        </a:p>
      </dgm:t>
    </dgm:pt>
    <dgm:pt modelId="{13B467E2-0AE8-4B65-AAA3-4F2B1AED1C68}" type="sibTrans" cxnId="{C55647BE-73B1-43BA-A6B4-ADD8E635FF69}">
      <dgm:prSet/>
      <dgm:spPr/>
      <dgm:t>
        <a:bodyPr/>
        <a:lstStyle/>
        <a:p>
          <a:endParaRPr lang="ru-RU"/>
        </a:p>
      </dgm:t>
    </dgm:pt>
    <dgm:pt modelId="{0F8CF0D2-52F8-43A6-99C6-FC6D771B8BBB}">
      <dgm:prSet custT="1"/>
      <dgm:spPr/>
      <dgm:t>
        <a:bodyPr/>
        <a:lstStyle/>
        <a:p>
          <a:r>
            <a:rPr lang="ru-RU" sz="1600" dirty="0" smtClean="0"/>
            <a:t>Национальная экономика 1,0%</a:t>
          </a:r>
        </a:p>
      </dgm:t>
    </dgm:pt>
    <dgm:pt modelId="{4507A91D-9694-4F9B-A7D1-C1DE0D5F0520}" type="parTrans" cxnId="{ABE74D89-F493-46A2-8519-38FCE8B8F884}">
      <dgm:prSet/>
      <dgm:spPr/>
      <dgm:t>
        <a:bodyPr/>
        <a:lstStyle/>
        <a:p>
          <a:endParaRPr lang="ru-RU"/>
        </a:p>
      </dgm:t>
    </dgm:pt>
    <dgm:pt modelId="{98F3D190-326E-4061-B420-BD22B4C4A6F5}" type="sibTrans" cxnId="{ABE74D89-F493-46A2-8519-38FCE8B8F884}">
      <dgm:prSet/>
      <dgm:spPr/>
      <dgm:t>
        <a:bodyPr/>
        <a:lstStyle/>
        <a:p>
          <a:endParaRPr lang="ru-RU"/>
        </a:p>
      </dgm:t>
    </dgm:pt>
    <dgm:pt modelId="{0CCD8F41-11DE-47AF-858C-1342650EFD02}" type="pres">
      <dgm:prSet presAssocID="{CDD6E540-69D0-4E4D-86F0-1A60EF0CF9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465DD3-C579-4B32-96B0-9C5D9386643C}" type="pres">
      <dgm:prSet presAssocID="{9DDA30F1-98D2-4359-B233-ABBA2E88C44C}" presName="Name8" presStyleCnt="0"/>
      <dgm:spPr/>
    </dgm:pt>
    <dgm:pt modelId="{C2406979-E8BA-4465-BC71-FB33630DD0D4}" type="pres">
      <dgm:prSet presAssocID="{9DDA30F1-98D2-4359-B233-ABBA2E88C44C}" presName="level" presStyleLbl="node1" presStyleIdx="0" presStyleCnt="9" custScaleX="97850" custScaleY="60458" custLinFactNeighborX="1626" custLinFactNeighborY="61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C07B5-392D-4441-8BCF-18EBAA6E5B01}" type="pres">
      <dgm:prSet presAssocID="{9DDA30F1-98D2-4359-B233-ABBA2E88C4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DC7DB-3D7F-4652-BECE-2AFC36B232F5}" type="pres">
      <dgm:prSet presAssocID="{40C1D0D5-1640-4F25-A117-7F5DB971B261}" presName="Name8" presStyleCnt="0"/>
      <dgm:spPr/>
    </dgm:pt>
    <dgm:pt modelId="{EEE9C29A-2F30-460D-9437-364B33B69BB3}" type="pres">
      <dgm:prSet presAssocID="{40C1D0D5-1640-4F25-A117-7F5DB971B261}" presName="level" presStyleLbl="node1" presStyleIdx="1" presStyleCnt="9" custScaleX="98750" custScaleY="71160" custLinFactNeighborX="-20" custLinFactNeighborY="84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194AA5-5CF3-4DD3-B8F7-8A65BDCAD272}" type="pres">
      <dgm:prSet presAssocID="{40C1D0D5-1640-4F25-A117-7F5DB971B2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3C3365-06AD-452C-9A39-5EDE99F23F35}" type="pres">
      <dgm:prSet presAssocID="{4D1116A6-668E-45D4-A216-B7E4458FBE93}" presName="Name8" presStyleCnt="0"/>
      <dgm:spPr/>
    </dgm:pt>
    <dgm:pt modelId="{51AB90DC-7651-4E8A-BFD5-1610676F07B8}" type="pres">
      <dgm:prSet presAssocID="{4D1116A6-668E-45D4-A216-B7E4458FBE93}" presName="level" presStyleLbl="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1C330D-1BB0-46CA-B5DE-5DE311560163}" type="pres">
      <dgm:prSet presAssocID="{4D1116A6-668E-45D4-A216-B7E4458FBE9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4DED99-355A-4C9E-A8C7-EC86D4748F88}" type="pres">
      <dgm:prSet presAssocID="{2CF7D613-BDB8-49AF-A003-6249B9379510}" presName="Name8" presStyleCnt="0"/>
      <dgm:spPr/>
    </dgm:pt>
    <dgm:pt modelId="{FBB40A3D-76FC-4A55-B0DF-1B6D00AE845B}" type="pres">
      <dgm:prSet presAssocID="{2CF7D613-BDB8-49AF-A003-6249B9379510}" presName="level" presStyleLbl="node1" presStyleIdx="3" presStyleCnt="9" custScaleY="600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DEA8B-6382-464F-A83D-7771ADC20407}" type="pres">
      <dgm:prSet presAssocID="{2CF7D613-BDB8-49AF-A003-6249B937951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AB150C-EFA9-43E6-A7D3-49B9CF1F733B}" type="pres">
      <dgm:prSet presAssocID="{0F8CF0D2-52F8-43A6-99C6-FC6D771B8BBB}" presName="Name8" presStyleCnt="0"/>
      <dgm:spPr/>
    </dgm:pt>
    <dgm:pt modelId="{A0035297-718F-4E38-97D0-3A432A08B70C}" type="pres">
      <dgm:prSet presAssocID="{0F8CF0D2-52F8-43A6-99C6-FC6D771B8BBB}" presName="level" presStyleLbl="node1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7BA6BD-BA69-4CC9-8E71-5D3F2054E25B}" type="pres">
      <dgm:prSet presAssocID="{0F8CF0D2-52F8-43A6-99C6-FC6D771B8BB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D7B89-1A84-474C-8BCF-8A43DF5DBEEA}" type="pres">
      <dgm:prSet presAssocID="{712C064F-A370-42AB-9EFF-4B824EEF4C61}" presName="Name8" presStyleCnt="0"/>
      <dgm:spPr/>
    </dgm:pt>
    <dgm:pt modelId="{78A9B915-B95D-429F-A438-B5E3D8E99534}" type="pres">
      <dgm:prSet presAssocID="{712C064F-A370-42AB-9EFF-4B824EEF4C61}" presName="level" presStyleLbl="node1" presStyleIdx="5" presStyleCnt="9" custScaleY="595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051E14-EAAD-4D86-8DB9-A55FCE39F5F7}" type="pres">
      <dgm:prSet presAssocID="{712C064F-A370-42AB-9EFF-4B824EEF4C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18B7D-FAED-4FF5-925A-5BF2B2B63C35}" type="pres">
      <dgm:prSet presAssocID="{982DA468-8AE9-470B-9426-842C032F8133}" presName="Name8" presStyleCnt="0"/>
      <dgm:spPr/>
    </dgm:pt>
    <dgm:pt modelId="{C31FBC3A-5569-4B58-ABF0-DD2FBFB14B95}" type="pres">
      <dgm:prSet presAssocID="{982DA468-8AE9-470B-9426-842C032F8133}" presName="level" presStyleLbl="node1" presStyleIdx="6" presStyleCnt="9" custScaleY="582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44C1B-0DE0-47BC-93F2-87096A1DA4E7}" type="pres">
      <dgm:prSet presAssocID="{982DA468-8AE9-470B-9426-842C032F813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9CB73-81E9-404F-A828-4269F7D751B0}" type="pres">
      <dgm:prSet presAssocID="{6F75F408-2812-41A2-8CBB-7B69F24ADDFD}" presName="Name8" presStyleCnt="0"/>
      <dgm:spPr/>
    </dgm:pt>
    <dgm:pt modelId="{9F797FD9-7F4D-4C4F-BB23-57DC153B6913}" type="pres">
      <dgm:prSet presAssocID="{6F75F408-2812-41A2-8CBB-7B69F24ADDFD}" presName="level" presStyleLbl="node1" presStyleIdx="7" presStyleCnt="9" custAng="0" custScaleX="100321" custScaleY="45662" custLinFactNeighborX="1001" custLinFactNeighborY="14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BAD7D0-9678-484F-B459-4C2F210EEACA}" type="pres">
      <dgm:prSet presAssocID="{6F75F408-2812-41A2-8CBB-7B69F24ADDF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37C2AC-F8C4-4A41-8AA5-40BB918B303C}" type="pres">
      <dgm:prSet presAssocID="{F50B3DFB-348A-49C9-B544-3EF5C33D9CBF}" presName="Name8" presStyleCnt="0"/>
      <dgm:spPr/>
    </dgm:pt>
    <dgm:pt modelId="{B73A4EF0-20AD-47E5-BC68-BC13A9D700DF}" type="pres">
      <dgm:prSet presAssocID="{F50B3DFB-348A-49C9-B544-3EF5C33D9CBF}" presName="level" presStyleLbl="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7F9DDE-9416-4765-B1EA-E9CC7EFD4906}" type="pres">
      <dgm:prSet presAssocID="{F50B3DFB-348A-49C9-B544-3EF5C33D9CB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E74D89-F493-46A2-8519-38FCE8B8F884}" srcId="{CDD6E540-69D0-4E4D-86F0-1A60EF0CF9B3}" destId="{0F8CF0D2-52F8-43A6-99C6-FC6D771B8BBB}" srcOrd="4" destOrd="0" parTransId="{4507A91D-9694-4F9B-A7D1-C1DE0D5F0520}" sibTransId="{98F3D190-326E-4061-B420-BD22B4C4A6F5}"/>
    <dgm:cxn modelId="{EB636D84-9995-49D9-83EF-A50995D59EBA}" type="presOf" srcId="{0F8CF0D2-52F8-43A6-99C6-FC6D771B8BBB}" destId="{A0035297-718F-4E38-97D0-3A432A08B70C}" srcOrd="0" destOrd="0" presId="urn:microsoft.com/office/officeart/2005/8/layout/pyramid3"/>
    <dgm:cxn modelId="{B951EB0F-B4F2-4792-B36A-DBDBEE10FDF7}" type="presOf" srcId="{982DA468-8AE9-470B-9426-842C032F8133}" destId="{B0944C1B-0DE0-47BC-93F2-87096A1DA4E7}" srcOrd="1" destOrd="0" presId="urn:microsoft.com/office/officeart/2005/8/layout/pyramid3"/>
    <dgm:cxn modelId="{8E6C73CE-6F86-44A7-A3AE-02F979A63AA8}" type="presOf" srcId="{4D1116A6-668E-45D4-A216-B7E4458FBE93}" destId="{8D1C330D-1BB0-46CA-B5DE-5DE311560163}" srcOrd="1" destOrd="0" presId="urn:microsoft.com/office/officeart/2005/8/layout/pyramid3"/>
    <dgm:cxn modelId="{613285E4-4DEA-458A-9EF5-959E57E3B450}" type="presOf" srcId="{F50B3DFB-348A-49C9-B544-3EF5C33D9CBF}" destId="{817F9DDE-9416-4765-B1EA-E9CC7EFD4906}" srcOrd="1" destOrd="0" presId="urn:microsoft.com/office/officeart/2005/8/layout/pyramid3"/>
    <dgm:cxn modelId="{F1548CD1-3AC8-4245-BC62-4C75DF33AFF4}" type="presOf" srcId="{982DA468-8AE9-470B-9426-842C032F8133}" destId="{C31FBC3A-5569-4B58-ABF0-DD2FBFB14B95}" srcOrd="0" destOrd="0" presId="urn:microsoft.com/office/officeart/2005/8/layout/pyramid3"/>
    <dgm:cxn modelId="{1479BD15-6C4F-4F00-9810-37D9EE0FB07E}" type="presOf" srcId="{0F8CF0D2-52F8-43A6-99C6-FC6D771B8BBB}" destId="{987BA6BD-BA69-4CC9-8E71-5D3F2054E25B}" srcOrd="1" destOrd="0" presId="urn:microsoft.com/office/officeart/2005/8/layout/pyramid3"/>
    <dgm:cxn modelId="{C55647BE-73B1-43BA-A6B4-ADD8E635FF69}" srcId="{CDD6E540-69D0-4E4D-86F0-1A60EF0CF9B3}" destId="{4D1116A6-668E-45D4-A216-B7E4458FBE93}" srcOrd="2" destOrd="0" parTransId="{3FB9EC71-00C4-4214-9DD9-7918AE88D35E}" sibTransId="{13B467E2-0AE8-4B65-AAA3-4F2B1AED1C68}"/>
    <dgm:cxn modelId="{F4669402-AD08-4C24-88FA-B7AC83F20B20}" srcId="{CDD6E540-69D0-4E4D-86F0-1A60EF0CF9B3}" destId="{F50B3DFB-348A-49C9-B544-3EF5C33D9CBF}" srcOrd="8" destOrd="0" parTransId="{64EBA4BA-5811-4F52-A711-94134FE5CDBB}" sibTransId="{1C16F913-06AC-475D-AD0E-81B301513390}"/>
    <dgm:cxn modelId="{7F3DAE2D-AA1E-4B49-A9C5-A6F7236C20A2}" type="presOf" srcId="{6F75F408-2812-41A2-8CBB-7B69F24ADDFD}" destId="{9F797FD9-7F4D-4C4F-BB23-57DC153B6913}" srcOrd="0" destOrd="0" presId="urn:microsoft.com/office/officeart/2005/8/layout/pyramid3"/>
    <dgm:cxn modelId="{E387B106-4DF2-4FAB-B3B0-DCE594CA97C3}" srcId="{CDD6E540-69D0-4E4D-86F0-1A60EF0CF9B3}" destId="{9DDA30F1-98D2-4359-B233-ABBA2E88C44C}" srcOrd="0" destOrd="0" parTransId="{3D812AB3-26FA-408B-B84B-A6204B00F6D7}" sibTransId="{530B28E1-A389-4506-9476-A9433088228C}"/>
    <dgm:cxn modelId="{00DCFA35-98C2-4528-AEAD-E37837F87F48}" srcId="{CDD6E540-69D0-4E4D-86F0-1A60EF0CF9B3}" destId="{6F75F408-2812-41A2-8CBB-7B69F24ADDFD}" srcOrd="7" destOrd="0" parTransId="{F6FE0BB8-D7B1-4CA9-8108-75B437313692}" sibTransId="{470583CB-42A2-44F9-B0A1-91E295F7069E}"/>
    <dgm:cxn modelId="{47B3EFE1-3D0E-4E7A-90F9-9922AE1D6649}" srcId="{CDD6E540-69D0-4E4D-86F0-1A60EF0CF9B3}" destId="{982DA468-8AE9-470B-9426-842C032F8133}" srcOrd="6" destOrd="0" parTransId="{BE665038-B30E-4A2C-A46B-75D772E3DBE9}" sibTransId="{64D4E8EE-81F2-4F8A-9086-0258AACFA480}"/>
    <dgm:cxn modelId="{76DF302B-47E7-45EA-9528-34D641C82C7C}" type="presOf" srcId="{40C1D0D5-1640-4F25-A117-7F5DB971B261}" destId="{EEE9C29A-2F30-460D-9437-364B33B69BB3}" srcOrd="0" destOrd="0" presId="urn:microsoft.com/office/officeart/2005/8/layout/pyramid3"/>
    <dgm:cxn modelId="{1C2E55E4-FD87-4BF0-AFD5-D20BB4F7A38C}" srcId="{CDD6E540-69D0-4E4D-86F0-1A60EF0CF9B3}" destId="{2CF7D613-BDB8-49AF-A003-6249B9379510}" srcOrd="3" destOrd="0" parTransId="{7CBDB8CA-D437-4859-9EFC-C6183CD01118}" sibTransId="{5DC492C5-5A79-462E-9B73-28B1FCE531D1}"/>
    <dgm:cxn modelId="{0C7425B3-9F21-4CA7-A909-3FE21800F21F}" type="presOf" srcId="{9DDA30F1-98D2-4359-B233-ABBA2E88C44C}" destId="{C2406979-E8BA-4465-BC71-FB33630DD0D4}" srcOrd="0" destOrd="0" presId="urn:microsoft.com/office/officeart/2005/8/layout/pyramid3"/>
    <dgm:cxn modelId="{93B48CE0-83CE-4F8D-8604-85ABAC8BA408}" type="presOf" srcId="{6F75F408-2812-41A2-8CBB-7B69F24ADDFD}" destId="{53BAD7D0-9678-484F-B459-4C2F210EEACA}" srcOrd="1" destOrd="0" presId="urn:microsoft.com/office/officeart/2005/8/layout/pyramid3"/>
    <dgm:cxn modelId="{74B135F2-367B-474F-AAE4-3AD9332A50F4}" type="presOf" srcId="{2CF7D613-BDB8-49AF-A003-6249B9379510}" destId="{FBB40A3D-76FC-4A55-B0DF-1B6D00AE845B}" srcOrd="0" destOrd="0" presId="urn:microsoft.com/office/officeart/2005/8/layout/pyramid3"/>
    <dgm:cxn modelId="{4B86D60F-3D1E-4E1F-A2F3-2EE1F5E1CBA3}" srcId="{CDD6E540-69D0-4E4D-86F0-1A60EF0CF9B3}" destId="{712C064F-A370-42AB-9EFF-4B824EEF4C61}" srcOrd="5" destOrd="0" parTransId="{18C1983D-0874-448F-8426-25671484AA2F}" sibTransId="{80D8EC75-BACA-41E1-A54D-C2AE644819FB}"/>
    <dgm:cxn modelId="{A27985C3-14EB-4D9D-BDA9-1F735A4D1A10}" type="presOf" srcId="{CDD6E540-69D0-4E4D-86F0-1A60EF0CF9B3}" destId="{0CCD8F41-11DE-47AF-858C-1342650EFD02}" srcOrd="0" destOrd="0" presId="urn:microsoft.com/office/officeart/2005/8/layout/pyramid3"/>
    <dgm:cxn modelId="{714A4147-30C3-4500-A658-0A8A5661ED82}" type="presOf" srcId="{712C064F-A370-42AB-9EFF-4B824EEF4C61}" destId="{78A9B915-B95D-429F-A438-B5E3D8E99534}" srcOrd="0" destOrd="0" presId="urn:microsoft.com/office/officeart/2005/8/layout/pyramid3"/>
    <dgm:cxn modelId="{E5E5C3D4-5949-4864-B74E-887C551ED0AE}" type="presOf" srcId="{4D1116A6-668E-45D4-A216-B7E4458FBE93}" destId="{51AB90DC-7651-4E8A-BFD5-1610676F07B8}" srcOrd="0" destOrd="0" presId="urn:microsoft.com/office/officeart/2005/8/layout/pyramid3"/>
    <dgm:cxn modelId="{38CB1463-F2D5-4E80-96A9-D7E274786123}" type="presOf" srcId="{9DDA30F1-98D2-4359-B233-ABBA2E88C44C}" destId="{CCDC07B5-392D-4441-8BCF-18EBAA6E5B01}" srcOrd="1" destOrd="0" presId="urn:microsoft.com/office/officeart/2005/8/layout/pyramid3"/>
    <dgm:cxn modelId="{746AAB93-8B64-4146-9385-EC0B41E62DE4}" srcId="{CDD6E540-69D0-4E4D-86F0-1A60EF0CF9B3}" destId="{40C1D0D5-1640-4F25-A117-7F5DB971B261}" srcOrd="1" destOrd="0" parTransId="{311B9D63-16B7-42FC-B317-5C56F549F421}" sibTransId="{5C0CD5D4-8582-4029-9226-56DEAC5D7B33}"/>
    <dgm:cxn modelId="{CE8D9AAA-E0A7-46CC-A5BE-7CFCB5EA0430}" type="presOf" srcId="{F50B3DFB-348A-49C9-B544-3EF5C33D9CBF}" destId="{B73A4EF0-20AD-47E5-BC68-BC13A9D700DF}" srcOrd="0" destOrd="0" presId="urn:microsoft.com/office/officeart/2005/8/layout/pyramid3"/>
    <dgm:cxn modelId="{906F601F-4302-4078-BAFD-B4E0B5761966}" type="presOf" srcId="{712C064F-A370-42AB-9EFF-4B824EEF4C61}" destId="{AE051E14-EAAD-4D86-8DB9-A55FCE39F5F7}" srcOrd="1" destOrd="0" presId="urn:microsoft.com/office/officeart/2005/8/layout/pyramid3"/>
    <dgm:cxn modelId="{02E30385-1BD2-4E5F-9A7B-112B00695408}" type="presOf" srcId="{40C1D0D5-1640-4F25-A117-7F5DB971B261}" destId="{C3194AA5-5CF3-4DD3-B8F7-8A65BDCAD272}" srcOrd="1" destOrd="0" presId="urn:microsoft.com/office/officeart/2005/8/layout/pyramid3"/>
    <dgm:cxn modelId="{56F095A3-9E2E-4326-8895-0A00DD3FD1CE}" type="presOf" srcId="{2CF7D613-BDB8-49AF-A003-6249B9379510}" destId="{D57DEA8B-6382-464F-A83D-7771ADC20407}" srcOrd="1" destOrd="0" presId="urn:microsoft.com/office/officeart/2005/8/layout/pyramid3"/>
    <dgm:cxn modelId="{8F02F5E1-0E83-4B96-9607-A4522F4874AA}" type="presParOf" srcId="{0CCD8F41-11DE-47AF-858C-1342650EFD02}" destId="{65465DD3-C579-4B32-96B0-9C5D9386643C}" srcOrd="0" destOrd="0" presId="urn:microsoft.com/office/officeart/2005/8/layout/pyramid3"/>
    <dgm:cxn modelId="{E5237030-AA50-4960-A596-C19C1686520C}" type="presParOf" srcId="{65465DD3-C579-4B32-96B0-9C5D9386643C}" destId="{C2406979-E8BA-4465-BC71-FB33630DD0D4}" srcOrd="0" destOrd="0" presId="urn:microsoft.com/office/officeart/2005/8/layout/pyramid3"/>
    <dgm:cxn modelId="{3A1F9F87-B9DC-451B-BDBB-59F3A2A1E773}" type="presParOf" srcId="{65465DD3-C579-4B32-96B0-9C5D9386643C}" destId="{CCDC07B5-392D-4441-8BCF-18EBAA6E5B01}" srcOrd="1" destOrd="0" presId="urn:microsoft.com/office/officeart/2005/8/layout/pyramid3"/>
    <dgm:cxn modelId="{828FC08A-8E02-4DCD-BC6C-87616390960D}" type="presParOf" srcId="{0CCD8F41-11DE-47AF-858C-1342650EFD02}" destId="{93FDC7DB-3D7F-4652-BECE-2AFC36B232F5}" srcOrd="1" destOrd="0" presId="urn:microsoft.com/office/officeart/2005/8/layout/pyramid3"/>
    <dgm:cxn modelId="{CCD96959-FD48-4654-989B-BFBF469163F7}" type="presParOf" srcId="{93FDC7DB-3D7F-4652-BECE-2AFC36B232F5}" destId="{EEE9C29A-2F30-460D-9437-364B33B69BB3}" srcOrd="0" destOrd="0" presId="urn:microsoft.com/office/officeart/2005/8/layout/pyramid3"/>
    <dgm:cxn modelId="{E358E6A2-1139-4DAE-9B3C-2930C923923E}" type="presParOf" srcId="{93FDC7DB-3D7F-4652-BECE-2AFC36B232F5}" destId="{C3194AA5-5CF3-4DD3-B8F7-8A65BDCAD272}" srcOrd="1" destOrd="0" presId="urn:microsoft.com/office/officeart/2005/8/layout/pyramid3"/>
    <dgm:cxn modelId="{B6C0F1AE-F370-41E7-99DE-2912F9E75443}" type="presParOf" srcId="{0CCD8F41-11DE-47AF-858C-1342650EFD02}" destId="{FE3C3365-06AD-452C-9A39-5EDE99F23F35}" srcOrd="2" destOrd="0" presId="urn:microsoft.com/office/officeart/2005/8/layout/pyramid3"/>
    <dgm:cxn modelId="{B2B9BCD6-66A8-4CF5-92AE-175D10D1B52A}" type="presParOf" srcId="{FE3C3365-06AD-452C-9A39-5EDE99F23F35}" destId="{51AB90DC-7651-4E8A-BFD5-1610676F07B8}" srcOrd="0" destOrd="0" presId="urn:microsoft.com/office/officeart/2005/8/layout/pyramid3"/>
    <dgm:cxn modelId="{ADD23296-EF76-42FA-8A2F-A3984F5FE443}" type="presParOf" srcId="{FE3C3365-06AD-452C-9A39-5EDE99F23F35}" destId="{8D1C330D-1BB0-46CA-B5DE-5DE311560163}" srcOrd="1" destOrd="0" presId="urn:microsoft.com/office/officeart/2005/8/layout/pyramid3"/>
    <dgm:cxn modelId="{8108294E-21D0-47FE-890F-39D7D99BE4C1}" type="presParOf" srcId="{0CCD8F41-11DE-47AF-858C-1342650EFD02}" destId="{184DED99-355A-4C9E-A8C7-EC86D4748F88}" srcOrd="3" destOrd="0" presId="urn:microsoft.com/office/officeart/2005/8/layout/pyramid3"/>
    <dgm:cxn modelId="{8ADB2D5A-E1CE-446F-BB6F-5D058CFB89A1}" type="presParOf" srcId="{184DED99-355A-4C9E-A8C7-EC86D4748F88}" destId="{FBB40A3D-76FC-4A55-B0DF-1B6D00AE845B}" srcOrd="0" destOrd="0" presId="urn:microsoft.com/office/officeart/2005/8/layout/pyramid3"/>
    <dgm:cxn modelId="{6DB2E840-3B51-4C62-A32D-DD1ABEA6BBAE}" type="presParOf" srcId="{184DED99-355A-4C9E-A8C7-EC86D4748F88}" destId="{D57DEA8B-6382-464F-A83D-7771ADC20407}" srcOrd="1" destOrd="0" presId="urn:microsoft.com/office/officeart/2005/8/layout/pyramid3"/>
    <dgm:cxn modelId="{B52A5D79-9349-4E02-8AEF-39E7CD6A0466}" type="presParOf" srcId="{0CCD8F41-11DE-47AF-858C-1342650EFD02}" destId="{44AB150C-EFA9-43E6-A7D3-49B9CF1F733B}" srcOrd="4" destOrd="0" presId="urn:microsoft.com/office/officeart/2005/8/layout/pyramid3"/>
    <dgm:cxn modelId="{449D2339-D036-476B-A456-C7B78832E729}" type="presParOf" srcId="{44AB150C-EFA9-43E6-A7D3-49B9CF1F733B}" destId="{A0035297-718F-4E38-97D0-3A432A08B70C}" srcOrd="0" destOrd="0" presId="urn:microsoft.com/office/officeart/2005/8/layout/pyramid3"/>
    <dgm:cxn modelId="{F543FA2D-9E2D-426A-90DA-8B78B125255B}" type="presParOf" srcId="{44AB150C-EFA9-43E6-A7D3-49B9CF1F733B}" destId="{987BA6BD-BA69-4CC9-8E71-5D3F2054E25B}" srcOrd="1" destOrd="0" presId="urn:microsoft.com/office/officeart/2005/8/layout/pyramid3"/>
    <dgm:cxn modelId="{3E130F5F-8150-4A37-AD44-60542DC5096E}" type="presParOf" srcId="{0CCD8F41-11DE-47AF-858C-1342650EFD02}" destId="{6CDD7B89-1A84-474C-8BCF-8A43DF5DBEEA}" srcOrd="5" destOrd="0" presId="urn:microsoft.com/office/officeart/2005/8/layout/pyramid3"/>
    <dgm:cxn modelId="{811F7162-34A5-4D4B-88AE-A876857BF61C}" type="presParOf" srcId="{6CDD7B89-1A84-474C-8BCF-8A43DF5DBEEA}" destId="{78A9B915-B95D-429F-A438-B5E3D8E99534}" srcOrd="0" destOrd="0" presId="urn:microsoft.com/office/officeart/2005/8/layout/pyramid3"/>
    <dgm:cxn modelId="{3C08FBFB-1A5A-4BBE-9511-C3B5DDEA2319}" type="presParOf" srcId="{6CDD7B89-1A84-474C-8BCF-8A43DF5DBEEA}" destId="{AE051E14-EAAD-4D86-8DB9-A55FCE39F5F7}" srcOrd="1" destOrd="0" presId="urn:microsoft.com/office/officeart/2005/8/layout/pyramid3"/>
    <dgm:cxn modelId="{7484CC6F-9993-41BD-BA54-71CCA360800A}" type="presParOf" srcId="{0CCD8F41-11DE-47AF-858C-1342650EFD02}" destId="{60918B7D-FAED-4FF5-925A-5BF2B2B63C35}" srcOrd="6" destOrd="0" presId="urn:microsoft.com/office/officeart/2005/8/layout/pyramid3"/>
    <dgm:cxn modelId="{340A56CB-2A83-4692-847D-B3231B6F21DE}" type="presParOf" srcId="{60918B7D-FAED-4FF5-925A-5BF2B2B63C35}" destId="{C31FBC3A-5569-4B58-ABF0-DD2FBFB14B95}" srcOrd="0" destOrd="0" presId="urn:microsoft.com/office/officeart/2005/8/layout/pyramid3"/>
    <dgm:cxn modelId="{52574ED5-013D-4570-914F-08ED9EA4B0B3}" type="presParOf" srcId="{60918B7D-FAED-4FF5-925A-5BF2B2B63C35}" destId="{B0944C1B-0DE0-47BC-93F2-87096A1DA4E7}" srcOrd="1" destOrd="0" presId="urn:microsoft.com/office/officeart/2005/8/layout/pyramid3"/>
    <dgm:cxn modelId="{C121D4E5-4101-4331-AC14-EABCE94A5EB6}" type="presParOf" srcId="{0CCD8F41-11DE-47AF-858C-1342650EFD02}" destId="{C279CB73-81E9-404F-A828-4269F7D751B0}" srcOrd="7" destOrd="0" presId="urn:microsoft.com/office/officeart/2005/8/layout/pyramid3"/>
    <dgm:cxn modelId="{5B018003-7CFA-4DAA-A618-BEFFAF3DBB53}" type="presParOf" srcId="{C279CB73-81E9-404F-A828-4269F7D751B0}" destId="{9F797FD9-7F4D-4C4F-BB23-57DC153B6913}" srcOrd="0" destOrd="0" presId="urn:microsoft.com/office/officeart/2005/8/layout/pyramid3"/>
    <dgm:cxn modelId="{03148B7F-CA4E-4E06-93C8-A65494E9B477}" type="presParOf" srcId="{C279CB73-81E9-404F-A828-4269F7D751B0}" destId="{53BAD7D0-9678-484F-B459-4C2F210EEACA}" srcOrd="1" destOrd="0" presId="urn:microsoft.com/office/officeart/2005/8/layout/pyramid3"/>
    <dgm:cxn modelId="{BC74792D-6E46-46EC-AA99-F840222F6FA0}" type="presParOf" srcId="{0CCD8F41-11DE-47AF-858C-1342650EFD02}" destId="{3537C2AC-F8C4-4A41-8AA5-40BB918B303C}" srcOrd="8" destOrd="0" presId="urn:microsoft.com/office/officeart/2005/8/layout/pyramid3"/>
    <dgm:cxn modelId="{6F87FCAE-5031-45C6-A54A-6F9983A23A63}" type="presParOf" srcId="{3537C2AC-F8C4-4A41-8AA5-40BB918B303C}" destId="{B73A4EF0-20AD-47E5-BC68-BC13A9D700DF}" srcOrd="0" destOrd="0" presId="urn:microsoft.com/office/officeart/2005/8/layout/pyramid3"/>
    <dgm:cxn modelId="{31FF8A60-C99D-495E-8F8B-F3FBFCAA962F}" type="presParOf" srcId="{3537C2AC-F8C4-4A41-8AA5-40BB918B303C}" destId="{817F9DDE-9416-4765-B1EA-E9CC7EFD4906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06979-E8BA-4465-BC71-FB33630DD0D4}">
      <dsp:nvSpPr>
        <dsp:cNvPr id="0" name=""/>
        <dsp:cNvSpPr/>
      </dsp:nvSpPr>
      <dsp:spPr>
        <a:xfrm rot="10800000">
          <a:off x="176936" y="48015"/>
          <a:ext cx="8052663" cy="471793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667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50" kern="1200" dirty="0" smtClean="0"/>
            <a:t>Жилищно-коммунальное хозяйство </a:t>
          </a:r>
          <a:r>
            <a:rPr lang="ru-RU" sz="1950" kern="1200" dirty="0" smtClean="0"/>
            <a:t>46,8 </a:t>
          </a:r>
          <a:r>
            <a:rPr lang="ru-RU" sz="1950" kern="1200" dirty="0" smtClean="0"/>
            <a:t>%</a:t>
          </a:r>
          <a:endParaRPr lang="ru-RU" sz="1950" kern="1200" dirty="0"/>
        </a:p>
      </dsp:txBody>
      <dsp:txXfrm rot="-10800000">
        <a:off x="1586152" y="48015"/>
        <a:ext cx="5234231" cy="471793"/>
      </dsp:txXfrm>
    </dsp:sp>
    <dsp:sp modelId="{EEE9C29A-2F30-460D-9437-364B33B69BB3}">
      <dsp:nvSpPr>
        <dsp:cNvPr id="0" name=""/>
        <dsp:cNvSpPr/>
      </dsp:nvSpPr>
      <dsp:spPr>
        <a:xfrm rot="10800000">
          <a:off x="424912" y="537742"/>
          <a:ext cx="7376785" cy="555308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585190"/>
                <a:satOff val="-730"/>
                <a:lumOff val="172"/>
                <a:alphaOff val="0"/>
                <a:shade val="51000"/>
                <a:satMod val="130000"/>
              </a:schemeClr>
            </a:gs>
            <a:gs pos="80000">
              <a:schemeClr val="accent2">
                <a:hueOff val="585190"/>
                <a:satOff val="-730"/>
                <a:lumOff val="172"/>
                <a:alphaOff val="0"/>
                <a:shade val="93000"/>
                <a:satMod val="130000"/>
              </a:schemeClr>
            </a:gs>
            <a:gs pos="100000">
              <a:schemeClr val="accent2">
                <a:hueOff val="585190"/>
                <a:satOff val="-730"/>
                <a:lumOff val="17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Общегосударственные вопросы </a:t>
          </a:r>
          <a:r>
            <a:rPr lang="ru-RU" sz="1600" kern="1200" dirty="0" smtClean="0"/>
            <a:t>23,9%</a:t>
          </a:r>
          <a:endParaRPr lang="ru-RU" sz="1600" kern="1200" dirty="0"/>
        </a:p>
      </dsp:txBody>
      <dsp:txXfrm rot="-10800000">
        <a:off x="1715850" y="537742"/>
        <a:ext cx="4794910" cy="555308"/>
      </dsp:txXfrm>
    </dsp:sp>
    <dsp:sp modelId="{51AB90DC-7651-4E8A-BFD5-1610676F07B8}">
      <dsp:nvSpPr>
        <dsp:cNvPr id="0" name=""/>
        <dsp:cNvSpPr/>
      </dsp:nvSpPr>
      <dsp:spPr>
        <a:xfrm rot="10800000">
          <a:off x="826653" y="1027102"/>
          <a:ext cx="6576293" cy="78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Культура, кинематография </a:t>
          </a:r>
          <a:r>
            <a:rPr lang="ru-RU" sz="1600" kern="1200" dirty="0" smtClean="0"/>
            <a:t>22,3%</a:t>
          </a:r>
          <a:endParaRPr lang="ru-RU" kern="1200" dirty="0"/>
        </a:p>
      </dsp:txBody>
      <dsp:txXfrm rot="-10800000">
        <a:off x="1977504" y="1027102"/>
        <a:ext cx="4274591" cy="780366"/>
      </dsp:txXfrm>
    </dsp:sp>
    <dsp:sp modelId="{FBB40A3D-76FC-4A55-B0DF-1B6D00AE845B}">
      <dsp:nvSpPr>
        <dsp:cNvPr id="0" name=""/>
        <dsp:cNvSpPr/>
      </dsp:nvSpPr>
      <dsp:spPr>
        <a:xfrm rot="10800000">
          <a:off x="1454722" y="1807468"/>
          <a:ext cx="5320154" cy="468882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1755570"/>
                <a:satOff val="-2190"/>
                <a:lumOff val="515"/>
                <a:alphaOff val="0"/>
                <a:shade val="51000"/>
                <a:satMod val="130000"/>
              </a:schemeClr>
            </a:gs>
            <a:gs pos="80000">
              <a:schemeClr val="accent2">
                <a:hueOff val="1755570"/>
                <a:satOff val="-2190"/>
                <a:lumOff val="515"/>
                <a:alphaOff val="0"/>
                <a:shade val="93000"/>
                <a:satMod val="130000"/>
              </a:schemeClr>
            </a:gs>
            <a:gs pos="100000">
              <a:schemeClr val="accent2">
                <a:hueOff val="1755570"/>
                <a:satOff val="-2190"/>
                <a:lumOff val="5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Физическая культура и спорт </a:t>
          </a:r>
          <a:r>
            <a:rPr lang="ru-RU" sz="1600" kern="1200" dirty="0" smtClean="0"/>
            <a:t>4,8%</a:t>
          </a:r>
          <a:endParaRPr lang="ru-RU" sz="1600" kern="1200" dirty="0"/>
        </a:p>
      </dsp:txBody>
      <dsp:txXfrm rot="-10800000">
        <a:off x="2385749" y="1807468"/>
        <a:ext cx="3458100" cy="468882"/>
      </dsp:txXfrm>
    </dsp:sp>
    <dsp:sp modelId="{A0035297-718F-4E38-97D0-3A432A08B70C}">
      <dsp:nvSpPr>
        <dsp:cNvPr id="0" name=""/>
        <dsp:cNvSpPr/>
      </dsp:nvSpPr>
      <dsp:spPr>
        <a:xfrm rot="10800000">
          <a:off x="1832098" y="2276351"/>
          <a:ext cx="4565402" cy="78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Национальная экономика 1,0%</a:t>
          </a:r>
        </a:p>
      </dsp:txBody>
      <dsp:txXfrm rot="-10800000">
        <a:off x="2631044" y="2276351"/>
        <a:ext cx="2967511" cy="780366"/>
      </dsp:txXfrm>
    </dsp:sp>
    <dsp:sp modelId="{78A9B915-B95D-429F-A438-B5E3D8E99534}">
      <dsp:nvSpPr>
        <dsp:cNvPr id="0" name=""/>
        <dsp:cNvSpPr/>
      </dsp:nvSpPr>
      <dsp:spPr>
        <a:xfrm rot="10800000">
          <a:off x="2460168" y="3056717"/>
          <a:ext cx="3309262" cy="464559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925949"/>
                <a:satOff val="-3649"/>
                <a:lumOff val="858"/>
                <a:alphaOff val="0"/>
                <a:shade val="51000"/>
                <a:satMod val="130000"/>
              </a:schemeClr>
            </a:gs>
            <a:gs pos="80000">
              <a:schemeClr val="accent2">
                <a:hueOff val="2925949"/>
                <a:satOff val="-3649"/>
                <a:lumOff val="858"/>
                <a:alphaOff val="0"/>
                <a:shade val="93000"/>
                <a:satMod val="130000"/>
              </a:schemeClr>
            </a:gs>
            <a:gs pos="100000">
              <a:schemeClr val="accent2">
                <a:hueOff val="2925949"/>
                <a:satOff val="-3649"/>
                <a:lumOff val="8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Социальная политика  0,8%</a:t>
          </a:r>
          <a:endParaRPr lang="ru-RU" sz="1400" kern="1200" dirty="0"/>
        </a:p>
      </dsp:txBody>
      <dsp:txXfrm rot="-10800000">
        <a:off x="3039289" y="3056717"/>
        <a:ext cx="2151020" cy="464559"/>
      </dsp:txXfrm>
    </dsp:sp>
    <dsp:sp modelId="{C31FBC3A-5569-4B58-ABF0-DD2FBFB14B95}">
      <dsp:nvSpPr>
        <dsp:cNvPr id="0" name=""/>
        <dsp:cNvSpPr/>
      </dsp:nvSpPr>
      <dsp:spPr>
        <a:xfrm rot="10800000">
          <a:off x="2834064" y="3521276"/>
          <a:ext cx="2561470" cy="454594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Национальная безопасность и правоохранительная деятельность </a:t>
          </a:r>
          <a:r>
            <a:rPr lang="ru-RU" sz="1000" kern="1200" dirty="0" smtClean="0"/>
            <a:t>0,2 </a:t>
          </a:r>
          <a:r>
            <a:rPr lang="ru-RU" sz="1000" kern="1200" dirty="0" smtClean="0"/>
            <a:t>%</a:t>
          </a:r>
          <a:endParaRPr lang="ru-RU" sz="1000" kern="1200" dirty="0"/>
        </a:p>
      </dsp:txBody>
      <dsp:txXfrm rot="-10800000">
        <a:off x="3282322" y="3521276"/>
        <a:ext cx="1664955" cy="454594"/>
      </dsp:txXfrm>
    </dsp:sp>
    <dsp:sp modelId="{9F797FD9-7F4D-4C4F-BB23-57DC153B6913}">
      <dsp:nvSpPr>
        <dsp:cNvPr id="0" name=""/>
        <dsp:cNvSpPr/>
      </dsp:nvSpPr>
      <dsp:spPr>
        <a:xfrm rot="10800000">
          <a:off x="3215319" y="3987163"/>
          <a:ext cx="1835591" cy="356330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096329"/>
                <a:satOff val="-5109"/>
                <a:lumOff val="1201"/>
                <a:alphaOff val="0"/>
                <a:shade val="51000"/>
                <a:satMod val="130000"/>
              </a:schemeClr>
            </a:gs>
            <a:gs pos="80000">
              <a:schemeClr val="accent2">
                <a:hueOff val="4096329"/>
                <a:satOff val="-5109"/>
                <a:lumOff val="1201"/>
                <a:alphaOff val="0"/>
                <a:shade val="93000"/>
                <a:satMod val="130000"/>
              </a:schemeClr>
            </a:gs>
            <a:gs pos="100000">
              <a:schemeClr val="accent2">
                <a:hueOff val="4096329"/>
                <a:satOff val="-5109"/>
                <a:lumOff val="12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Образование 0,1%</a:t>
          </a:r>
          <a:endParaRPr lang="ru-RU" sz="900" kern="1200" dirty="0"/>
        </a:p>
      </dsp:txBody>
      <dsp:txXfrm rot="-10800000">
        <a:off x="3536548" y="3987163"/>
        <a:ext cx="1193134" cy="356330"/>
      </dsp:txXfrm>
    </dsp:sp>
    <dsp:sp modelId="{B73A4EF0-20AD-47E5-BC68-BC13A9D700DF}">
      <dsp:nvSpPr>
        <dsp:cNvPr id="0" name=""/>
        <dsp:cNvSpPr/>
      </dsp:nvSpPr>
      <dsp:spPr>
        <a:xfrm rot="10800000">
          <a:off x="3486730" y="4332201"/>
          <a:ext cx="1256139" cy="78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Охрана окружающей среды 0,1%</a:t>
          </a:r>
          <a:endParaRPr lang="ru-RU" sz="1100" kern="1200" dirty="0"/>
        </a:p>
      </dsp:txBody>
      <dsp:txXfrm rot="-10800000">
        <a:off x="3486730" y="4332201"/>
        <a:ext cx="1256139" cy="7803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A7F4C-C8C1-4218-B351-558EBBC7277F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CA179-39F8-449F-98F3-E79BFF14BA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75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CA179-39F8-449F-98F3-E79BFF14BA4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12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6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84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9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81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88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4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73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59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24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0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43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941FE-2EAD-4DF7-A713-813CA224EB7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63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8856984" cy="63367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Формирование бюджета, бюджетных отношений в Зимовниковском сельском поселении Зимовниковского района Ростовской области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noFill/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119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i="1" dirty="0" smtClean="0"/>
              <a:t>Расходы бюджета Зимовниковского сельского поселения на 2020г.</a:t>
            </a:r>
            <a:endParaRPr lang="ru-RU" sz="18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776244"/>
              </p:ext>
            </p:extLst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2021г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8427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851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2022г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083605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247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0">
        <p:cut/>
      </p:transition>
    </mc:Choice>
    <mc:Fallback xmlns="">
      <p:transition advTm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Координационная комиссия по поступлению налогов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91683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НДФЛ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3501008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 на имущество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43711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Земельный налог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191683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экономики и финансов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3512182"/>
            <a:ext cx="3456384" cy="7809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благоустройства и социального развития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76056" y="443711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</a:t>
            </a:r>
            <a:r>
              <a:rPr lang="ru-RU" dirty="0"/>
              <a:t>земельных и имущ. отношений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5229200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Налоги на совокупный доход(ЕСН)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076056" y="5229200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Специалист 1 кат. по труд. отношениям и ценообразованию</a:t>
            </a:r>
            <a:endParaRPr lang="ru-RU" dirty="0"/>
          </a:p>
        </p:txBody>
      </p:sp>
      <p:sp>
        <p:nvSpPr>
          <p:cNvPr id="17" name="Стрелка вправо 16"/>
          <p:cNvSpPr/>
          <p:nvPr/>
        </p:nvSpPr>
        <p:spPr>
          <a:xfrm>
            <a:off x="3635896" y="37890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635896" y="46891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635896" y="5517232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63588" y="1390150"/>
            <a:ext cx="2664296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20072" y="1390150"/>
            <a:ext cx="3168352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Ответственное лицо</a:t>
            </a:r>
            <a:endParaRPr lang="ru-RU" dirty="0"/>
          </a:p>
        </p:txBody>
      </p:sp>
      <p:sp>
        <p:nvSpPr>
          <p:cNvPr id="22" name="Стрелка вправо 21"/>
          <p:cNvSpPr/>
          <p:nvPr/>
        </p:nvSpPr>
        <p:spPr>
          <a:xfrm>
            <a:off x="3635896" y="216886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35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67544" y="548680"/>
            <a:ext cx="1224136" cy="59046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r>
              <a:rPr lang="ru-RU" sz="2400" b="1" dirty="0" smtClean="0"/>
              <a:t>Администрация </a:t>
            </a:r>
            <a:endParaRPr lang="ru-RU" sz="24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95936" y="620688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МРИ ФНС </a:t>
            </a:r>
            <a:r>
              <a:rPr lang="ru-RU" smtClean="0"/>
              <a:t>РФ №16 </a:t>
            </a:r>
            <a:r>
              <a:rPr lang="ru-RU" dirty="0" smtClean="0"/>
              <a:t>по Ростовской области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95936" y="1660395"/>
            <a:ext cx="3960440" cy="76049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Федеральная служба судебных приставов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95936" y="2780928"/>
            <a:ext cx="3960440" cy="67543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Государственная Автоинспекция(ГАИ)  Министерства внутренних дел России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72941" y="3681028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Многофункциональный центр (МФЦ)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95936" y="4653136"/>
            <a:ext cx="3960440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Федеральной службы государственной регистрации, кадастра и картографии 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95936" y="5606685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Федеральной миграционной службы России (УФМС)</a:t>
            </a:r>
            <a:endParaRPr lang="ru-RU" dirty="0"/>
          </a:p>
        </p:txBody>
      </p:sp>
      <p:sp>
        <p:nvSpPr>
          <p:cNvPr id="16" name="Двойная стрелка влево/вправо 15"/>
          <p:cNvSpPr/>
          <p:nvPr/>
        </p:nvSpPr>
        <p:spPr>
          <a:xfrm>
            <a:off x="1835696" y="836712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1835696" y="1844824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войная стрелка влево/вправо 17"/>
          <p:cNvSpPr/>
          <p:nvPr/>
        </p:nvSpPr>
        <p:spPr>
          <a:xfrm>
            <a:off x="1835696" y="2938626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войная стрелка влево/вправо 18"/>
          <p:cNvSpPr/>
          <p:nvPr/>
        </p:nvSpPr>
        <p:spPr>
          <a:xfrm flipV="1">
            <a:off x="1835696" y="3861048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войная стрелка влево/вправо 19"/>
          <p:cNvSpPr/>
          <p:nvPr/>
        </p:nvSpPr>
        <p:spPr>
          <a:xfrm>
            <a:off x="1840339" y="4869160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войная стрелка влево/вправо 20"/>
          <p:cNvSpPr/>
          <p:nvPr/>
        </p:nvSpPr>
        <p:spPr>
          <a:xfrm>
            <a:off x="1835696" y="5750829"/>
            <a:ext cx="1944216" cy="431791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54766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Проектировка местного бюджета разработана с учетом: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- Федерального </a:t>
            </a:r>
            <a:r>
              <a:rPr lang="ru-RU" dirty="0"/>
              <a:t>закона  «О федеральном бюджете на </a:t>
            </a:r>
            <a:r>
              <a:rPr lang="ru-RU" dirty="0" smtClean="0"/>
              <a:t>2020 год </a:t>
            </a:r>
            <a:r>
              <a:rPr lang="ru-RU" dirty="0"/>
              <a:t>и на плановый период </a:t>
            </a:r>
            <a:r>
              <a:rPr lang="ru-RU" dirty="0" smtClean="0"/>
              <a:t>2021 </a:t>
            </a:r>
            <a:r>
              <a:rPr lang="ru-RU" dirty="0"/>
              <a:t>и </a:t>
            </a:r>
            <a:r>
              <a:rPr lang="ru-RU" dirty="0" smtClean="0"/>
              <a:t>2022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dirty="0" smtClean="0"/>
              <a:t>    - </a:t>
            </a:r>
            <a:r>
              <a:rPr lang="ru-RU" dirty="0"/>
              <a:t>Областного закона «О межбюджетных отношениях органов государственной власти и органов местного самоуправления в Ростовской области»;</a:t>
            </a:r>
          </a:p>
          <a:p>
            <a:pPr marL="0" indent="0">
              <a:buNone/>
            </a:pPr>
            <a:r>
              <a:rPr lang="ru-RU" dirty="0" smtClean="0"/>
              <a:t>   - </a:t>
            </a:r>
            <a:r>
              <a:rPr lang="ru-RU" dirty="0"/>
              <a:t>показателей прогноза социально-экономического развития Зимовниковского сельского поселения на </a:t>
            </a:r>
            <a:r>
              <a:rPr lang="ru-RU" dirty="0" smtClean="0"/>
              <a:t>2020-2022 </a:t>
            </a:r>
            <a:r>
              <a:rPr lang="ru-RU" dirty="0"/>
              <a:t>годы.</a:t>
            </a:r>
          </a:p>
          <a:p>
            <a:pPr marL="0" indent="0">
              <a:buNone/>
            </a:pPr>
            <a:r>
              <a:rPr lang="ru-RU" dirty="0" smtClean="0"/>
              <a:t>   - проекта закона </a:t>
            </a:r>
            <a:r>
              <a:rPr lang="ru-RU" dirty="0"/>
              <a:t>«Об областном бюджете на </a:t>
            </a:r>
            <a:r>
              <a:rPr lang="ru-RU" dirty="0" smtClean="0"/>
              <a:t>2020 </a:t>
            </a:r>
            <a:r>
              <a:rPr lang="ru-RU" dirty="0"/>
              <a:t>год и на плановый период </a:t>
            </a:r>
            <a:r>
              <a:rPr lang="ru-RU" dirty="0" smtClean="0"/>
              <a:t>2021 </a:t>
            </a:r>
            <a:r>
              <a:rPr lang="ru-RU" dirty="0"/>
              <a:t>и </a:t>
            </a:r>
            <a:r>
              <a:rPr lang="ru-RU" dirty="0" smtClean="0"/>
              <a:t>2022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b="1" dirty="0" smtClean="0"/>
              <a:t>  </a:t>
            </a:r>
            <a:r>
              <a:rPr lang="ru-RU" dirty="0"/>
              <a:t>- </a:t>
            </a:r>
            <a:r>
              <a:rPr lang="ru-RU" dirty="0" smtClean="0"/>
              <a:t>проекта решения </a:t>
            </a:r>
            <a:r>
              <a:rPr lang="ru-RU" dirty="0"/>
              <a:t>районного Собрания депутатов   «О бюджете муниципального района на </a:t>
            </a:r>
            <a:r>
              <a:rPr lang="ru-RU" dirty="0" smtClean="0"/>
              <a:t>2020 </a:t>
            </a:r>
            <a:r>
              <a:rPr lang="ru-RU" dirty="0"/>
              <a:t>год и на плановый период </a:t>
            </a:r>
            <a:r>
              <a:rPr lang="ru-RU" dirty="0" smtClean="0"/>
              <a:t>2021 </a:t>
            </a:r>
            <a:r>
              <a:rPr lang="ru-RU" dirty="0"/>
              <a:t>и </a:t>
            </a:r>
            <a:r>
              <a:rPr lang="ru-RU" dirty="0" smtClean="0"/>
              <a:t>2022 </a:t>
            </a:r>
            <a:r>
              <a:rPr lang="ru-RU" dirty="0"/>
              <a:t>годов»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3807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Основные показатели местного бюджета оцениваются следующим  образом: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8490292"/>
              </p:ext>
            </p:extLst>
          </p:nvPr>
        </p:nvGraphicFramePr>
        <p:xfrm>
          <a:off x="251520" y="1124744"/>
          <a:ext cx="8352928" cy="518585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153976"/>
                <a:gridCol w="1590440"/>
                <a:gridCol w="1296144"/>
                <a:gridCol w="1368152"/>
                <a:gridCol w="1944216"/>
              </a:tblGrid>
              <a:tr h="504056">
                <a:tc rowSpan="2"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rowSpan="2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Бюджет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на </a:t>
                      </a:r>
                      <a:r>
                        <a:rPr lang="ru-RU" sz="1600" dirty="0" smtClean="0">
                          <a:effectLst/>
                        </a:rPr>
                        <a:t>2019 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gridSpan="3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Проект бюджета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2020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2021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2022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82702">
                <a:tc>
                  <a:txBody>
                    <a:bodyPr/>
                    <a:lstStyle/>
                    <a:p>
                      <a:pPr marR="4826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ru-RU" sz="1600" dirty="0">
                          <a:effectLst/>
                        </a:rPr>
                        <a:t>.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29 381,8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27 681,2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28 364,6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29 436,4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33887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 них</a:t>
                      </a:r>
                      <a:r>
                        <a:rPr lang="en-US" sz="1600" dirty="0">
                          <a:effectLst/>
                        </a:rPr>
                        <a:t>: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32703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налоговые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28 949,2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27 157,0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27 824,2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28 884,3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514579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неналоговые </a:t>
                      </a:r>
                      <a:r>
                        <a:rPr lang="ru-RU" sz="1600" dirty="0" smtClean="0">
                          <a:effectLst/>
                        </a:rPr>
                        <a:t>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432,6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524,2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540,4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552,1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</a:t>
                      </a:r>
                      <a:r>
                        <a:rPr lang="ru-RU" sz="1600" dirty="0">
                          <a:effectLst/>
                        </a:rPr>
                        <a:t>. Безвозмездные поступления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45 779,7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20 951,1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33 942,4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33 542,1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37700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III</a:t>
                      </a:r>
                      <a:r>
                        <a:rPr lang="ru-RU" sz="1600" b="1" dirty="0">
                          <a:effectLst/>
                        </a:rPr>
                        <a:t>.Всего доходов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75 161,5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48 632,3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62 307,0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62 960,5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</a:t>
                      </a:r>
                      <a:r>
                        <a:rPr lang="ru-RU" sz="1600" b="1" dirty="0">
                          <a:effectLst/>
                        </a:rPr>
                        <a:t>. Расходы, всего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78 547,4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48</a:t>
                      </a:r>
                      <a:r>
                        <a:rPr lang="ru-RU" sz="1600" b="1" baseline="0" dirty="0" smtClean="0">
                          <a:effectLst/>
                        </a:rPr>
                        <a:t> 632,3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62 307,0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62 960,5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6912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III</a:t>
                      </a:r>
                      <a:r>
                        <a:rPr lang="ru-RU" sz="1600" dirty="0">
                          <a:effectLst/>
                        </a:rPr>
                        <a:t>. Дефицит (-), профицит </a:t>
                      </a:r>
                      <a:r>
                        <a:rPr lang="ru-RU" sz="1600" dirty="0" smtClean="0">
                          <a:effectLst/>
                        </a:rPr>
                        <a:t>(+)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-3 385,9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989458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VI</a:t>
                      </a:r>
                      <a:r>
                        <a:rPr lang="ru-RU" sz="1600" dirty="0">
                          <a:effectLst/>
                        </a:rPr>
                        <a:t>. Источники финансирования </a:t>
                      </a:r>
                      <a:r>
                        <a:rPr lang="ru-RU" sz="1600" dirty="0" smtClean="0">
                          <a:effectLst/>
                        </a:rPr>
                        <a:t>дефицита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3 385,9</a:t>
                      </a: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64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Структура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собственных доходов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местного бюджета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8158217"/>
              </p:ext>
            </p:extLst>
          </p:nvPr>
        </p:nvGraphicFramePr>
        <p:xfrm>
          <a:off x="323528" y="1052733"/>
          <a:ext cx="8712969" cy="4752531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890549"/>
                <a:gridCol w="3837421"/>
                <a:gridCol w="806756"/>
                <a:gridCol w="765328"/>
                <a:gridCol w="668216"/>
                <a:gridCol w="744699"/>
              </a:tblGrid>
              <a:tr h="1885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Код бюджетной классификации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вида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Бюджет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Прогноз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Плановый период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2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2019 </a:t>
                      </a:r>
                      <a:r>
                        <a:rPr lang="ru-RU" sz="1200" dirty="0">
                          <a:effectLst/>
                        </a:rPr>
                        <a:t>года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2020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2021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2022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88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</a:tr>
              <a:tr h="2109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  СОБСТВЕННЫХ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29 381,8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27 681,2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28 364,6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29 436,4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68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28 949,2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27 157,0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27824,2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28 884,3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3025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</a:t>
                      </a:r>
                      <a:r>
                        <a:rPr lang="ru-RU" sz="1200" dirty="0" smtClean="0">
                          <a:effectLst/>
                        </a:rPr>
                        <a:t>00000 </a:t>
                      </a:r>
                      <a:r>
                        <a:rPr lang="ru-RU" sz="1200" dirty="0">
                          <a:effectLst/>
                        </a:rPr>
                        <a:t>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ПРИБЫЛЬ,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11 329,6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814,6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11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481,8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12 541,9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84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1 01 02000 01 0000 110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доходы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11 329,6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10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814,6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11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481,8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12 541,9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277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СОВОКУПНЫЙ ДОХОД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 </a:t>
                      </a:r>
                      <a:r>
                        <a:rPr lang="ru-RU" sz="1200" dirty="0" smtClean="0">
                          <a:effectLst/>
                        </a:rPr>
                        <a:t>338,9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9 725,1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9 725,1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9 725,1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112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1 05 03000 01 0000 110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Единый  </a:t>
                      </a:r>
                      <a:r>
                        <a:rPr lang="ru-RU" sz="1200" dirty="0" smtClean="0">
                          <a:effectLst/>
                        </a:rPr>
                        <a:t>сельскохозяйственный </a:t>
                      </a:r>
                      <a:r>
                        <a:rPr lang="ru-RU" sz="1200" dirty="0">
                          <a:effectLst/>
                        </a:rPr>
                        <a:t>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 </a:t>
                      </a:r>
                      <a:r>
                        <a:rPr lang="ru-RU" sz="1200" dirty="0" smtClean="0">
                          <a:effectLst/>
                        </a:rPr>
                        <a:t>338,9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9 725,1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9 725,1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9 725,1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2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ИМУЩЕСТВО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7 280,7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617,3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617,3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617,3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112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1 06 01000 00 0000 110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имущество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1 677,6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1 677.6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1 677.6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1 677.6</a:t>
                      </a:r>
                    </a:p>
                  </a:txBody>
                  <a:tcPr marL="9525" marR="9525" marT="9525" marB="0" anchor="ctr"/>
                </a:tc>
              </a:tr>
              <a:tr h="202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1 06 06000 00 0000 110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Земельный 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5 603,2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4 939,7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939,7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939,7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512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432,6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524,2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540,4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552,1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516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1 11 00000 00 0000 000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278,7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447,6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458,1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469,1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683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1 13 00000 00 0000 000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 ОТ ОКАЗАНИЯ ПЛАТНЫХ УСЛУГ (РАБОТ) 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КОМПЕНСАЦИИ ЗАТРАТ ГОСУДАРСТВА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65,0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65,0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365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16 00000 00 0000 000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Штрафы, санкции,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возмещение ущерба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93,2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16,6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17,3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18,0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10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Динамика доходов бюджета </a:t>
            </a:r>
            <a:r>
              <a:rPr lang="ru-RU" sz="3200" dirty="0" err="1" smtClean="0"/>
              <a:t>Зимовниковского</a:t>
            </a:r>
            <a:r>
              <a:rPr lang="ru-RU" sz="3200" dirty="0" smtClean="0"/>
              <a:t> сельского поселения.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37020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>
                <a:latin typeface="Arial Narrow" pitchFamily="34" charset="0"/>
              </a:rPr>
              <a:t>Структура налоговых доходов бюджета Зимовниковского сельского поселения в 2020г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393856830"/>
              </p:ext>
            </p:extLst>
          </p:nvPr>
        </p:nvGraphicFramePr>
        <p:xfrm>
          <a:off x="539552" y="1484784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16" y="18864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</a:rPr>
              <a:t/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Объем безвозмездных поступлений в местный бюджет из бюджетов других уровней</a:t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0599695"/>
              </p:ext>
            </p:extLst>
          </p:nvPr>
        </p:nvGraphicFramePr>
        <p:xfrm>
          <a:off x="107506" y="1052737"/>
          <a:ext cx="8928991" cy="393377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161000"/>
                <a:gridCol w="1037638"/>
                <a:gridCol w="965137"/>
                <a:gridCol w="847328"/>
                <a:gridCol w="917888"/>
              </a:tblGrid>
              <a:tr h="246505">
                <a:tc rowSpan="2">
                  <a:txBody>
                    <a:bodyPr/>
                    <a:lstStyle/>
                    <a:p>
                      <a:pPr indent="27432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Бюджет на </a:t>
                      </a:r>
                      <a:r>
                        <a:rPr lang="ru-RU" sz="1400" b="1" dirty="0" smtClean="0">
                          <a:effectLst/>
                        </a:rPr>
                        <a:t>2019 </a:t>
                      </a:r>
                      <a:r>
                        <a:rPr lang="ru-RU" sz="1400" b="1" dirty="0">
                          <a:effectLst/>
                        </a:rPr>
                        <a:t>год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Проект </a:t>
                      </a:r>
                      <a:r>
                        <a:rPr lang="ru-RU" sz="1200" b="1" dirty="0" smtClean="0">
                          <a:effectLst/>
                        </a:rPr>
                        <a:t>бюджета, тыс.руб.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2022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342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Безвозмездные поступления, </a:t>
                      </a:r>
                      <a:r>
                        <a:rPr lang="ru-RU" sz="1400" b="1" dirty="0" smtClean="0">
                          <a:effectLst/>
                        </a:rPr>
                        <a:t> всего                        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45 779,7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20 951,1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33 942,4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33 542,1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249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числе: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4988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1. Дотации бюджетам сельских поселений на выравнивание бюджетной обеспеченности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20 355,2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20 950,9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13 962,4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13 544,1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760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r>
                        <a:rPr lang="ru-RU" sz="1400" dirty="0" smtClean="0">
                          <a:effectLst/>
                        </a:rPr>
                        <a:t>. </a:t>
                      </a:r>
                      <a:r>
                        <a:rPr lang="ru-RU" sz="1400" dirty="0">
                          <a:effectLst/>
                        </a:rPr>
                        <a:t>Субвенции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 </a:t>
                      </a:r>
                      <a:r>
                        <a:rPr lang="ru-RU" sz="1400" dirty="0">
                          <a:effectLst/>
                        </a:rPr>
                        <a:t>на выполнение передаваемых полномочий субъектов Российской Федерации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7665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3. Межбюджетные трансферты, передаваемые бюджетам сельских поселений на премирование победителей Всероссийского конкурса «Лучшая муниципальная практика»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1 200,00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7665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4.Прочие </a:t>
                      </a:r>
                      <a:r>
                        <a:rPr lang="ru-RU" sz="1400" dirty="0">
                          <a:effectLst/>
                        </a:rPr>
                        <a:t>межбюджетные трансферты, передаваемые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24 224,3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19 979,8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19 979,8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49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28000" cy="6084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Формирование расходов</a:t>
            </a: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 в бюджете Зимовниковского сельского поселения</a:t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на 2020 </a:t>
            </a:r>
            <a:r>
              <a:rPr lang="ru-RU" sz="4800" b="1" dirty="0">
                <a:solidFill>
                  <a:srgbClr val="002060"/>
                </a:solidFill>
              </a:rPr>
              <a:t>год и на плановый период </a:t>
            </a:r>
            <a:r>
              <a:rPr lang="ru-RU" sz="4800" b="1" dirty="0" smtClean="0">
                <a:solidFill>
                  <a:srgbClr val="002060"/>
                </a:solidFill>
              </a:rPr>
              <a:t>2021 </a:t>
            </a:r>
            <a:r>
              <a:rPr lang="ru-RU" sz="4800" b="1" dirty="0">
                <a:solidFill>
                  <a:srgbClr val="002060"/>
                </a:solidFill>
              </a:rPr>
              <a:t>и </a:t>
            </a:r>
            <a:r>
              <a:rPr lang="ru-RU" sz="4800" b="1" dirty="0" smtClean="0">
                <a:solidFill>
                  <a:srgbClr val="002060"/>
                </a:solidFill>
              </a:rPr>
              <a:t>2022 </a:t>
            </a:r>
            <a:r>
              <a:rPr lang="ru-RU" sz="4800" b="1" dirty="0">
                <a:solidFill>
                  <a:srgbClr val="002060"/>
                </a:solidFill>
              </a:rPr>
              <a:t>годов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47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/>
              <a:t>Структура расходов бюджета Зимовниковского сельского поселения в 2020г.</a:t>
            </a:r>
            <a:endParaRPr lang="ru-RU" sz="18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8442242"/>
              </p:ext>
            </p:extLst>
          </p:nvPr>
        </p:nvGraphicFramePr>
        <p:xfrm>
          <a:off x="457200" y="1268760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1831</TotalTime>
  <Words>759</Words>
  <Application>Microsoft Office PowerPoint</Application>
  <PresentationFormat>Экран (4:3)</PresentationFormat>
  <Paragraphs>239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Формирование бюджета, бюджетных отношений в Зимовниковском сельском поселении Зимовниковского района Ростовской области </vt:lpstr>
      <vt:lpstr>Презентация PowerPoint</vt:lpstr>
      <vt:lpstr>Основные показатели местного бюджета оцениваются следующим  образом:</vt:lpstr>
      <vt:lpstr>Структура собственных доходов местного бюджета</vt:lpstr>
      <vt:lpstr>Динамика доходов бюджета Зимовниковского сельского поселения.</vt:lpstr>
      <vt:lpstr>Структура налоговых доходов бюджета Зимовниковского сельского поселения в 2020г.</vt:lpstr>
      <vt:lpstr>  Объем безвозмездных поступлений в местный бюджет из бюджетов других уровней   </vt:lpstr>
      <vt:lpstr>Формирование расходов  в бюджете Зимовниковского сельского поселения на 2020 год и на плановый период 2021 и 2022 годов</vt:lpstr>
      <vt:lpstr>Структура расходов бюджета Зимовниковского сельского поселения в 2020г.</vt:lpstr>
      <vt:lpstr>Расходы бюджета Зимовниковского сельского поселения на 2020г.</vt:lpstr>
      <vt:lpstr>Расходы бюджета Зимовниковского сельского поселения на 2021г.</vt:lpstr>
      <vt:lpstr>Расходы бюджета Зимовниковского сельского поселения на 2022г.</vt:lpstr>
      <vt:lpstr>Координационная комиссия по поступлению налогов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user</cp:lastModifiedBy>
  <cp:revision>133</cp:revision>
  <dcterms:created xsi:type="dcterms:W3CDTF">2013-09-11T11:57:32Z</dcterms:created>
  <dcterms:modified xsi:type="dcterms:W3CDTF">2020-01-22T08:40:10Z</dcterms:modified>
</cp:coreProperties>
</file>