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115" d="100"/>
          <a:sy n="115" d="100"/>
        </p:scale>
        <p:origin x="15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104248.1</c:v>
                </c:pt>
                <c:pt idx="1">
                  <c:v>96764</c:v>
                </c:pt>
                <c:pt idx="2">
                  <c:v>48948.9</c:v>
                </c:pt>
                <c:pt idx="3">
                  <c:v>49101.1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0-4926-AB41-6C9872BF63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0-4926-AB41-6C9872BF63A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0-4926-AB41-6C9872BF6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79968"/>
        <c:axId val="83781504"/>
      </c:barChart>
      <c:catAx>
        <c:axId val="83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781504"/>
        <c:crosses val="autoZero"/>
        <c:auto val="1"/>
        <c:lblAlgn val="ctr"/>
        <c:lblOffset val="100"/>
        <c:noMultiLvlLbl val="0"/>
      </c:catAx>
      <c:valAx>
        <c:axId val="8378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79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BC2-4568-9B67-C549E1C1CEF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BC2-4568-9B67-C549E1C1CEF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BC2-4568-9B67-C549E1C1CEF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BC2-4568-9B67-C549E1C1CEF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13532.9</c:v>
                </c:pt>
                <c:pt idx="1">
                  <c:v>7692.9</c:v>
                </c:pt>
                <c:pt idx="2">
                  <c:v>1946</c:v>
                </c:pt>
                <c:pt idx="3">
                  <c:v>8376.7000000000007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C2-4568-9B67-C549E1C1C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Физическая культура и спорт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12765.2</c:v>
                </c:pt>
                <c:pt idx="1">
                  <c:v>105</c:v>
                </c:pt>
                <c:pt idx="2">
                  <c:v>469.6</c:v>
                </c:pt>
                <c:pt idx="3">
                  <c:v>69097.399999999994</c:v>
                </c:pt>
                <c:pt idx="4">
                  <c:v>52</c:v>
                </c:pt>
                <c:pt idx="5">
                  <c:v>11446.8</c:v>
                </c:pt>
                <c:pt idx="6">
                  <c:v>2300</c:v>
                </c:pt>
                <c:pt idx="7">
                  <c:v>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0-4731-922A-FD5561707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228-46F6-9B71-D19A4E9C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13739</c:v>
                </c:pt>
                <c:pt idx="1">
                  <c:v>105</c:v>
                </c:pt>
                <c:pt idx="2">
                  <c:v>469.6</c:v>
                </c:pt>
                <c:pt idx="3">
                  <c:v>20308.5</c:v>
                </c:pt>
                <c:pt idx="4">
                  <c:v>52</c:v>
                </c:pt>
                <c:pt idx="5">
                  <c:v>11446.8</c:v>
                </c:pt>
                <c:pt idx="6">
                  <c:v>528</c:v>
                </c:pt>
                <c:pt idx="7">
                  <c:v>2300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8-46F6-9B71-D19A4E9C5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4D2-49B5-808A-5660F8A7B10A}"/>
                </c:ext>
              </c:extLst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D2-49B5-808A-5660F8A7B10A}"/>
                </c:ext>
              </c:extLst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D2-49B5-808A-5660F8A7B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14970.3</c:v>
                </c:pt>
                <c:pt idx="1">
                  <c:v>105</c:v>
                </c:pt>
                <c:pt idx="2">
                  <c:v>469.6</c:v>
                </c:pt>
                <c:pt idx="3">
                  <c:v>19229.400000000001</c:v>
                </c:pt>
                <c:pt idx="4">
                  <c:v>52</c:v>
                </c:pt>
                <c:pt idx="5">
                  <c:v>11446.8</c:v>
                </c:pt>
                <c:pt idx="6">
                  <c:v>528</c:v>
                </c:pt>
                <c:pt idx="7">
                  <c:v>2300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2-49B5-808A-5660F8A7B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</a:t>
          </a:r>
          <a:r>
            <a:rPr lang="ru-RU" sz="1600" dirty="0" smtClean="0"/>
            <a:t>13,2%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</a:t>
          </a:r>
          <a:r>
            <a:rPr lang="ru-RU" sz="1600" dirty="0" smtClean="0"/>
            <a:t>2,4%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</a:t>
          </a:r>
          <a:r>
            <a:rPr lang="ru-RU" sz="1000" dirty="0" smtClean="0"/>
            <a:t>0,1 </a:t>
          </a:r>
          <a:r>
            <a:rPr lang="ru-RU" sz="1000" dirty="0" smtClean="0"/>
            <a:t>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</a:t>
          </a:r>
          <a:r>
            <a:rPr lang="ru-RU" sz="1950" dirty="0" smtClean="0"/>
            <a:t>71,4 </a:t>
          </a:r>
          <a:r>
            <a:rPr lang="ru-RU" sz="1950" dirty="0" smtClean="0"/>
            <a:t>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Образование 0,1%</a:t>
          </a:r>
          <a:endParaRPr lang="ru-RU" sz="900" dirty="0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Социальная политика  </a:t>
          </a:r>
          <a:r>
            <a:rPr lang="ru-RU" sz="1400" dirty="0" smtClean="0"/>
            <a:t>0,5%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</a:t>
          </a:r>
          <a:r>
            <a:rPr lang="ru-RU" sz="1600" dirty="0" smtClean="0"/>
            <a:t>11,8%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Национальная экономика </a:t>
          </a:r>
          <a:r>
            <a:rPr lang="ru-RU" sz="1600" dirty="0" smtClean="0"/>
            <a:t>0,5%</a:t>
          </a:r>
          <a:endParaRPr lang="ru-RU" sz="1600" dirty="0" smtClean="0"/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</dgm:pt>
    <dgm:pt modelId="{C2406979-E8BA-4465-BC71-FB33630DD0D4}" type="pres">
      <dgm:prSet presAssocID="{9DDA30F1-98D2-4359-B233-ABBA2E88C44C}" presName="level" presStyleLbl="node1" presStyleIdx="0" presStyleCnt="8" custScaleX="9785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</dgm:pt>
    <dgm:pt modelId="{EEE9C29A-2F30-460D-9437-364B33B69BB3}" type="pres">
      <dgm:prSet presAssocID="{40C1D0D5-1640-4F25-A117-7F5DB971B261}" presName="level" presStyleLbl="node1" presStyleIdx="1" presStyleCnt="8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</dgm:pt>
    <dgm:pt modelId="{51AB90DC-7651-4E8A-BFD5-1610676F07B8}" type="pres">
      <dgm:prSet presAssocID="{4D1116A6-668E-45D4-A216-B7E4458FBE93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</dgm:pt>
    <dgm:pt modelId="{FBB40A3D-76FC-4A55-B0DF-1B6D00AE845B}" type="pres">
      <dgm:prSet presAssocID="{2CF7D613-BDB8-49AF-A003-6249B9379510}" presName="level" presStyleLbl="node1" presStyleIdx="3" presStyleCnt="8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</dgm:pt>
    <dgm:pt modelId="{A0035297-718F-4E38-97D0-3A432A08B70C}" type="pres">
      <dgm:prSet presAssocID="{0F8CF0D2-52F8-43A6-99C6-FC6D771B8BBB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</dgm:pt>
    <dgm:pt modelId="{78A9B915-B95D-429F-A438-B5E3D8E99534}" type="pres">
      <dgm:prSet presAssocID="{712C064F-A370-42AB-9EFF-4B824EEF4C61}" presName="level" presStyleLbl="node1" presStyleIdx="5" presStyleCnt="8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</dgm:pt>
    <dgm:pt modelId="{C31FBC3A-5569-4B58-ABF0-DD2FBFB14B95}" type="pres">
      <dgm:prSet presAssocID="{982DA468-8AE9-470B-9426-842C032F8133}" presName="level" presStyleLbl="node1" presStyleIdx="6" presStyleCnt="8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</dgm:pt>
    <dgm:pt modelId="{9F797FD9-7F4D-4C4F-BB23-57DC153B6913}" type="pres">
      <dgm:prSet presAssocID="{6F75F408-2812-41A2-8CBB-7B69F24ADDFD}" presName="level" presStyleLbl="node1" presStyleIdx="7" presStyleCnt="8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176936" y="56665"/>
          <a:ext cx="8052663" cy="55677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</a:t>
          </a:r>
          <a:r>
            <a:rPr lang="ru-RU" sz="1950" kern="1200" dirty="0" smtClean="0"/>
            <a:t>71,4 </a:t>
          </a:r>
          <a:r>
            <a:rPr lang="ru-RU" sz="1950" kern="1200" dirty="0" smtClean="0"/>
            <a:t>%</a:t>
          </a:r>
          <a:endParaRPr lang="ru-RU" sz="1950" kern="1200" dirty="0"/>
        </a:p>
      </dsp:txBody>
      <dsp:txXfrm rot="-10800000">
        <a:off x="1586152" y="56665"/>
        <a:ext cx="5234231" cy="556778"/>
      </dsp:txXfrm>
    </dsp:sp>
    <dsp:sp modelId="{EEE9C29A-2F30-460D-9437-364B33B69BB3}">
      <dsp:nvSpPr>
        <dsp:cNvPr id="0" name=""/>
        <dsp:cNvSpPr/>
      </dsp:nvSpPr>
      <dsp:spPr>
        <a:xfrm rot="10800000">
          <a:off x="492484" y="634606"/>
          <a:ext cx="7241697" cy="65533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</a:t>
          </a:r>
          <a:r>
            <a:rPr lang="ru-RU" sz="1600" kern="1200" dirty="0" smtClean="0"/>
            <a:t>13,2%</a:t>
          </a:r>
          <a:endParaRPr lang="ru-RU" sz="1600" kern="1200" dirty="0"/>
        </a:p>
      </dsp:txBody>
      <dsp:txXfrm rot="-10800000">
        <a:off x="1759781" y="634606"/>
        <a:ext cx="4707103" cy="655337"/>
      </dsp:txXfrm>
    </dsp:sp>
    <dsp:sp modelId="{51AB90DC-7651-4E8A-BFD5-1610676F07B8}">
      <dsp:nvSpPr>
        <dsp:cNvPr id="0" name=""/>
        <dsp:cNvSpPr/>
      </dsp:nvSpPr>
      <dsp:spPr>
        <a:xfrm rot="10800000">
          <a:off x="975559" y="1212115"/>
          <a:ext cx="6278481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</a:t>
          </a:r>
          <a:r>
            <a:rPr lang="ru-RU" sz="1600" kern="1200" dirty="0" smtClean="0"/>
            <a:t>11,8%</a:t>
          </a:r>
          <a:endParaRPr lang="ru-RU" kern="1200" dirty="0"/>
        </a:p>
      </dsp:txBody>
      <dsp:txXfrm rot="-10800000">
        <a:off x="2074293" y="1212115"/>
        <a:ext cx="4081012" cy="920934"/>
      </dsp:txXfrm>
    </dsp:sp>
    <dsp:sp modelId="{FBB40A3D-76FC-4A55-B0DF-1B6D00AE845B}">
      <dsp:nvSpPr>
        <dsp:cNvPr id="0" name=""/>
        <dsp:cNvSpPr/>
      </dsp:nvSpPr>
      <dsp:spPr>
        <a:xfrm rot="10800000">
          <a:off x="1716764" y="2133050"/>
          <a:ext cx="4796071" cy="55334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</a:t>
          </a:r>
          <a:r>
            <a:rPr lang="ru-RU" sz="1600" kern="1200" dirty="0" smtClean="0"/>
            <a:t>2,4%</a:t>
          </a:r>
          <a:endParaRPr lang="ru-RU" sz="1600" kern="1200" dirty="0"/>
        </a:p>
      </dsp:txBody>
      <dsp:txXfrm rot="-10800000">
        <a:off x="2556076" y="2133050"/>
        <a:ext cx="3117446" cy="553343"/>
      </dsp:txXfrm>
    </dsp:sp>
    <dsp:sp modelId="{A0035297-718F-4E38-97D0-3A432A08B70C}">
      <dsp:nvSpPr>
        <dsp:cNvPr id="0" name=""/>
        <dsp:cNvSpPr/>
      </dsp:nvSpPr>
      <dsp:spPr>
        <a:xfrm rot="10800000">
          <a:off x="2162117" y="2686393"/>
          <a:ext cx="3905365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Национальная экономика </a:t>
          </a:r>
          <a:r>
            <a:rPr lang="ru-RU" sz="1600" kern="1200" dirty="0" smtClean="0"/>
            <a:t>0,5%</a:t>
          </a:r>
          <a:endParaRPr lang="ru-RU" sz="1600" kern="1200" dirty="0" smtClean="0"/>
        </a:p>
      </dsp:txBody>
      <dsp:txXfrm rot="-10800000">
        <a:off x="2845556" y="2686393"/>
        <a:ext cx="2538487" cy="920934"/>
      </dsp:txXfrm>
    </dsp:sp>
    <dsp:sp modelId="{78A9B915-B95D-429F-A438-B5E3D8E99534}">
      <dsp:nvSpPr>
        <dsp:cNvPr id="0" name=""/>
        <dsp:cNvSpPr/>
      </dsp:nvSpPr>
      <dsp:spPr>
        <a:xfrm rot="10800000">
          <a:off x="2903322" y="3607328"/>
          <a:ext cx="2422954" cy="54824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Социальная политика  </a:t>
          </a:r>
          <a:r>
            <a:rPr lang="ru-RU" sz="1400" kern="1200" dirty="0" smtClean="0"/>
            <a:t>0,5%</a:t>
          </a:r>
          <a:endParaRPr lang="ru-RU" sz="1400" kern="1200" dirty="0"/>
        </a:p>
      </dsp:txBody>
      <dsp:txXfrm rot="-10800000">
        <a:off x="3327339" y="3607328"/>
        <a:ext cx="1574920" cy="548241"/>
      </dsp:txXfrm>
    </dsp:sp>
    <dsp:sp modelId="{C31FBC3A-5569-4B58-ABF0-DD2FBFB14B95}">
      <dsp:nvSpPr>
        <dsp:cNvPr id="0" name=""/>
        <dsp:cNvSpPr/>
      </dsp:nvSpPr>
      <dsp:spPr>
        <a:xfrm rot="10800000">
          <a:off x="3344569" y="4155569"/>
          <a:ext cx="1540461" cy="53648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</a:t>
          </a:r>
          <a:r>
            <a:rPr lang="ru-RU" sz="1000" kern="1200" dirty="0" smtClean="0"/>
            <a:t>0,1 </a:t>
          </a:r>
          <a:r>
            <a:rPr lang="ru-RU" sz="1000" kern="1200" dirty="0" smtClean="0"/>
            <a:t>%</a:t>
          </a:r>
          <a:endParaRPr lang="ru-RU" sz="1000" kern="1200" dirty="0"/>
        </a:p>
      </dsp:txBody>
      <dsp:txXfrm rot="-10800000">
        <a:off x="3614150" y="4155569"/>
        <a:ext cx="1001299" cy="536481"/>
      </dsp:txXfrm>
    </dsp:sp>
    <dsp:sp modelId="{9F797FD9-7F4D-4C4F-BB23-57DC153B6913}">
      <dsp:nvSpPr>
        <dsp:cNvPr id="0" name=""/>
        <dsp:cNvSpPr/>
      </dsp:nvSpPr>
      <dsp:spPr>
        <a:xfrm rot="10800000">
          <a:off x="3782040" y="4692050"/>
          <a:ext cx="679070" cy="42051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Образование 0,1%</a:t>
          </a:r>
          <a:endParaRPr lang="ru-RU" sz="900" kern="1200" dirty="0"/>
        </a:p>
      </dsp:txBody>
      <dsp:txXfrm rot="-10800000">
        <a:off x="3782040" y="4692050"/>
        <a:ext cx="679070" cy="42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04.01.2022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проекта бюджета на 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2022-2024 </a:t>
            </a:r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</a:t>
            </a:r>
            <a:r>
              <a:rPr lang="ru-RU" sz="1800" b="1" i="1" dirty="0" smtClean="0"/>
              <a:t>2022г</a:t>
            </a:r>
            <a:r>
              <a:rPr lang="ru-RU" sz="1800" b="1" i="1" dirty="0" smtClean="0"/>
              <a:t>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487335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2023г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56209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2024г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0558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доход(ЕСХН)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2021 год </a:t>
            </a:r>
            <a:r>
              <a:rPr lang="ru-RU" dirty="0"/>
              <a:t>и на плановый период </a:t>
            </a:r>
            <a:r>
              <a:rPr lang="ru-RU" dirty="0" smtClean="0"/>
              <a:t>2022 </a:t>
            </a:r>
            <a:r>
              <a:rPr lang="ru-RU" dirty="0"/>
              <a:t>и </a:t>
            </a:r>
            <a:r>
              <a:rPr lang="ru-RU" dirty="0" smtClean="0"/>
              <a:t>2023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2022-2024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2022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2023 </a:t>
            </a:r>
            <a:r>
              <a:rPr lang="ru-RU" dirty="0"/>
              <a:t>и </a:t>
            </a:r>
            <a:r>
              <a:rPr lang="ru-RU" dirty="0" smtClean="0"/>
              <a:t>2024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2022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2023 </a:t>
            </a:r>
            <a:r>
              <a:rPr lang="ru-RU" dirty="0"/>
              <a:t>и </a:t>
            </a:r>
            <a:r>
              <a:rPr lang="ru-RU" dirty="0" smtClean="0"/>
              <a:t>2024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565219"/>
              </p:ext>
            </p:extLst>
          </p:nvPr>
        </p:nvGraphicFramePr>
        <p:xfrm>
          <a:off x="251520" y="1124744"/>
          <a:ext cx="8352928" cy="518585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2021 </a:t>
                      </a:r>
                      <a:r>
                        <a:rPr lang="ru-RU" sz="1600" dirty="0" smtClean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2022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2023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2024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104 248,1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96 764,0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48 948,9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49 101,1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27</a:t>
                      </a:r>
                      <a:r>
                        <a:rPr lang="ru-RU" sz="1600" baseline="0" dirty="0" smtClean="0">
                          <a:effectLst/>
                        </a:rPr>
                        <a:t> 545</a:t>
                      </a:r>
                      <a:r>
                        <a:rPr lang="ru-RU" sz="1600" dirty="0" smtClean="0">
                          <a:effectLst/>
                        </a:rPr>
                        <a:t>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31 548,5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33 451,8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35 087,3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579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586,8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636,8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640,2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642,6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76 116,0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64 578,7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856,6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13 371,2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104 248,1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96 764,0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48 948,9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49 101,1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108 953,5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96 764,0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48 948,9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49 101,1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-4 705,4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4 705,4</a:t>
                      </a:r>
                      <a:endParaRPr lang="ru-RU" sz="16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027116"/>
              </p:ext>
            </p:extLst>
          </p:nvPr>
        </p:nvGraphicFramePr>
        <p:xfrm>
          <a:off x="323528" y="1052733"/>
          <a:ext cx="8712969" cy="4881699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2022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2023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28 132,1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32 185,3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34 092,0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35 729,9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27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545,3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31 548,5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33451,8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35 087,3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11 392,7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13 532,9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14 949,7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16 585,2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11 392,7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13 532,9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14 949,7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16 585,2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7 369,8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  <a:endParaRPr lang="ru-RU" sz="12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  <a:endParaRPr lang="ru-RU" sz="1200" b="0" i="0" u="none" strike="noStrike" dirty="0" smtClean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7 369,8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7 692,9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8 782,8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10 322,7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10 809,2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10 809,2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1 677.6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1 946,0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2 432,5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</a:t>
                      </a:r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432,5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7 105,2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8 376,7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8 376,7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8 376,7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586,8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636,8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640,2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642,6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370,8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561,4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561,4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561,4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683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68,0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82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82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1 17 00000 00 0000 000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НЕНАЛОГОВЫЕ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130,0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2347261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0920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</a:t>
            </a:r>
            <a:r>
              <a:rPr lang="ru-RU" sz="3600" i="1" dirty="0" smtClean="0">
                <a:latin typeface="Arial Narrow" pitchFamily="34" charset="0"/>
              </a:rPr>
              <a:t>2022г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261586207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465548"/>
              </p:ext>
            </p:extLst>
          </p:nvPr>
        </p:nvGraphicFramePr>
        <p:xfrm>
          <a:off x="107506" y="1052737"/>
          <a:ext cx="8928991" cy="325418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2021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2023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76 116,0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64 578,7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14856,9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13 371,2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20 722,7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18 570,9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14 856,7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13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371,0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7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3.Прочие </a:t>
                      </a:r>
                      <a:r>
                        <a:rPr lang="ru-RU" sz="1400" dirty="0">
                          <a:effectLst/>
                        </a:rPr>
                        <a:t>межбюджетные трансферты, передаваемые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54 948,1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46 007,6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4.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Прочие безвозмездные поступления в бюджеты сельских поселений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445,0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256571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</a:t>
            </a:r>
            <a:r>
              <a:rPr lang="ru-RU" sz="4800" b="1" dirty="0" smtClean="0">
                <a:solidFill>
                  <a:srgbClr val="002060"/>
                </a:solidFill>
              </a:rPr>
              <a:t>2022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2023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2024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</a:t>
            </a:r>
            <a:r>
              <a:rPr lang="ru-RU" sz="1800" i="1" dirty="0" smtClean="0"/>
              <a:t>2022г</a:t>
            </a:r>
            <a:r>
              <a:rPr lang="ru-RU" sz="1800" i="1" dirty="0" smtClean="0"/>
              <a:t>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994821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712</Words>
  <Application>Microsoft Office PowerPoint</Application>
  <PresentationFormat>Экран (4:3)</PresentationFormat>
  <Paragraphs>234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Тема Office</vt:lpstr>
      <vt:lpstr>Формирование проекта бюджета на 2022-2024 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2022г.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2022 год и на плановый период 2023 и 2024 годов</vt:lpstr>
      <vt:lpstr>Структура расходов бюджета Зимовниковского сельского поселения в 2022г.</vt:lpstr>
      <vt:lpstr>Расходы бюджета Зимовниковского сельского поселения на 2022г.</vt:lpstr>
      <vt:lpstr>Расходы бюджета Зимовниковского сельского поселения на 2023г.</vt:lpstr>
      <vt:lpstr>Расходы бюджета Зимовниковского сельского поселения на 2024г.</vt:lpstr>
      <vt:lpstr>Координационная комиссия по поступлению налогов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139</cp:revision>
  <dcterms:created xsi:type="dcterms:W3CDTF">2013-09-11T11:57:32Z</dcterms:created>
  <dcterms:modified xsi:type="dcterms:W3CDTF">2022-01-04T13:21:07Z</dcterms:modified>
</cp:coreProperties>
</file>