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723" r:id="rId2"/>
    <p:sldId id="275" r:id="rId3"/>
    <p:sldId id="271" r:id="rId4"/>
    <p:sldId id="727" r:id="rId5"/>
    <p:sldId id="269" r:id="rId6"/>
    <p:sldId id="272" r:id="rId7"/>
    <p:sldId id="273" r:id="rId8"/>
    <p:sldId id="270" r:id="rId9"/>
    <p:sldId id="274" r:id="rId10"/>
    <p:sldId id="724" r:id="rId11"/>
    <p:sldId id="725" r:id="rId12"/>
    <p:sldId id="728" r:id="rId13"/>
    <p:sldId id="729" r:id="rId14"/>
    <p:sldId id="730" r:id="rId15"/>
  </p:sldIdLst>
  <p:sldSz cx="24384000" cy="13716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1B0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94660"/>
  </p:normalViewPr>
  <p:slideViewPr>
    <p:cSldViewPr snapToGrid="0">
      <p:cViewPr>
        <p:scale>
          <a:sx n="59" d="100"/>
          <a:sy n="59" d="100"/>
        </p:scale>
        <p:origin x="-234" y="-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919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="" xmlns:a16="http://schemas.microsoft.com/office/drawing/2014/main" id="{803D9C63-60D6-4816-9A14-87E23A4FEA7B}"/>
              </a:ext>
            </a:extLst>
          </p:cNvPr>
          <p:cNvSpPr txBox="1">
            <a:spLocks/>
          </p:cNvSpPr>
          <p:nvPr userDrawn="1"/>
        </p:nvSpPr>
        <p:spPr>
          <a:xfrm>
            <a:off x="23438518" y="12845038"/>
            <a:ext cx="35426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758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open.ru/important" TargetMode="External"/><Relationship Id="rId7" Type="http://schemas.openxmlformats.org/officeDocument/2006/relationships/image" Target="../media/image6.svg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ib.open.ru" TargetMode="External"/><Relationship Id="rId3" Type="http://schemas.openxmlformats.org/officeDocument/2006/relationships/hyperlink" Target="https://www.open.ru/cards?from=main_menu" TargetMode="External"/><Relationship Id="rId7" Type="http://schemas.openxmlformats.org/officeDocument/2006/relationships/hyperlink" Target="https://mobile.open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6.svg"/><Relationship Id="rId4" Type="http://schemas.openxmlformats.org/officeDocument/2006/relationships/hyperlink" Target="https://www.open.ru/cards/opencard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sme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sme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>
            <a:extLst>
              <a:ext uri="{FF2B5EF4-FFF2-40B4-BE49-F238E27FC236}">
                <a16:creationId xmlns="" xmlns:a16="http://schemas.microsoft.com/office/drawing/2014/main" id="{A9B6A94C-81DD-4504-875D-86567A049056}"/>
              </a:ext>
            </a:extLst>
          </p:cNvPr>
          <p:cNvSpPr/>
          <p:nvPr/>
        </p:nvSpPr>
        <p:spPr>
          <a:xfrm>
            <a:off x="8089772" y="-542"/>
            <a:ext cx="971742" cy="13723108"/>
          </a:xfrm>
          <a:prstGeom prst="rect">
            <a:avLst/>
          </a:prstGeom>
          <a:solidFill>
            <a:srgbClr val="28282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FC11B97-C811-42EC-88B5-7974CEEEE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0" y="-6566"/>
            <a:ext cx="8089292" cy="137225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1B7D259-1379-4162-A827-2CD12A13E60B}"/>
              </a:ext>
            </a:extLst>
          </p:cNvPr>
          <p:cNvSpPr/>
          <p:nvPr/>
        </p:nvSpPr>
        <p:spPr>
          <a:xfrm>
            <a:off x="9829238" y="3297569"/>
            <a:ext cx="14080097" cy="5849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2131" tIns="92131" rIns="92131" bIns="92131" numCol="1" spcCol="38100" rtlCol="0" anchor="ctr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11500" dirty="0"/>
              <a:t>поддержка </a:t>
            </a:r>
            <a:br>
              <a:rPr lang="ru-RU" sz="11500" dirty="0"/>
            </a:br>
            <a:r>
              <a:rPr lang="ru-RU" sz="11500" dirty="0"/>
              <a:t>частных </a:t>
            </a:r>
            <a:br>
              <a:rPr lang="ru-RU" sz="11500" dirty="0"/>
            </a:br>
            <a:r>
              <a:rPr lang="ru-RU" sz="11500" dirty="0"/>
              <a:t>клиентов </a:t>
            </a:r>
            <a:br>
              <a:rPr lang="ru-RU" sz="11500" dirty="0"/>
            </a:br>
            <a:r>
              <a:rPr lang="ru-RU" sz="11500" dirty="0"/>
              <a:t>и</a:t>
            </a:r>
            <a:r>
              <a:rPr lang="ru-RU" sz="11500" cap="all" spc="-376" dirty="0">
                <a:latin typeface="Arial"/>
                <a:cs typeface="Arial"/>
              </a:rPr>
              <a:t> БИЗНЕСА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B312961-505E-4FFE-9EB8-8FCA3A888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5" y="11816140"/>
            <a:ext cx="7719115" cy="11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ЛЬГОТНЫЕ КРЕДИТЫ ДЛЯ БИЗНЕСА</a:t>
            </a: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218421"/>
            <a:ext cx="21023385" cy="36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2800" b="0">
                <a:solidFill>
                  <a:srgbClr val="51B0DC"/>
                </a:solidFill>
                <a:latin typeface="Graphik LC Regular" panose="020B0503030202060203" pitchFamily="34" charset="0"/>
                <a:ea typeface="Arial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предлагает субъектам малого предпринимательства, осуществляющим деятельность в пострадавших отраслях экономики, беспроцентные кредиты на выплату заработной платы своим сотрудникам за 6 месяцев.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осуществляется в рамках государственной программы льготного кредитования субъектов малого предпринимательства на неотложные нужды для поддержки и сохранения занятости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РФ от 2 апреля 2020 г. № 422)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льготной ставки по кредиту в размере 0% составит до 6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истечении данного срока ставка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 будет увеличена до 4% годовых.</a:t>
            </a: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4697470" y="7023449"/>
            <a:ext cx="799108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Из расчета 1 МРОТ на каждого работника в месяц, с учетом страховых взносов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 региональных надбавок в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течение 6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месяцев, но не позднее 31.12.2020.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11631F04-AC56-4B12-A82D-64D3162DF0DD}"/>
              </a:ext>
            </a:extLst>
          </p:cNvPr>
          <p:cNvSpPr txBox="1"/>
          <p:nvPr/>
        </p:nvSpPr>
        <p:spPr>
          <a:xfrm>
            <a:off x="1930399" y="7156799"/>
            <a:ext cx="11938001" cy="6014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/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доступна для компаний 9 отраслей в соответствии </a:t>
            </a:r>
            <a:b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 перечнем Правительства РФ:</a:t>
            </a:r>
            <a:b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Авиаперевозки, аэропортовая деятельность, автоперевозки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Культура, организация досуга и развлечений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Физкультурно-оздоровительная деятельность и спорт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туристических агентств и прочих организаций, предоставляющих услуги в сфере туризма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Гостиничный бизнес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Общественное питание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организаций дополнительного образования, негосударственных образовательных учреждений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организации конференций и выставок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предоставлению бытовых услуг населению (ремонт, стирка, химчистка, услуги парикмахерских и салонов красоты)</a:t>
            </a:r>
          </a:p>
        </p:txBody>
      </p:sp>
      <p:sp>
        <p:nvSpPr>
          <p:cNvPr id="2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6C1B56B8-4B0B-4538-B1C4-9D4FB0DFE282}"/>
              </a:ext>
            </a:extLst>
          </p:cNvPr>
          <p:cNvSpPr txBox="1"/>
          <p:nvPr/>
        </p:nvSpPr>
        <p:spPr>
          <a:xfrm>
            <a:off x="14697470" y="9435096"/>
            <a:ext cx="7991080" cy="177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1 года, период доступности кредитов/траншей до 30.09.2020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КРЕДИТОВАНИЕ НА ЗАРПЛАТУ ПОД 0%</a:t>
            </a:r>
          </a:p>
        </p:txBody>
      </p:sp>
    </p:spTree>
    <p:extLst>
      <p:ext uri="{BB962C8B-B14F-4D97-AF65-F5344CB8AC3E}">
        <p14:creationId xmlns:p14="http://schemas.microsoft.com/office/powerpoint/2010/main" xmlns="" val="5284280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ЛЬГОТНЫЕ КРЕДИТЫ ДЛЯ БИЗНЕСА</a:t>
            </a: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492741"/>
            <a:ext cx="21023385" cy="211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рамках реализуемой Минэкономразвития РФ Программы субсидирования 1764 Банк предоставляет субъектам малого и среднего предпринимательства, осуществляющим деятельность в приоритетных отраслях экономики, инвестиционные и оборотные кредиты </a:t>
            </a:r>
            <a:b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льготных условиях.</a:t>
            </a: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021848" y="6296890"/>
            <a:ext cx="8637954" cy="56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Процентная ставка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— от 5,9 до 8,5% годовых</a:t>
            </a: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3129948" y="6167591"/>
            <a:ext cx="9823836" cy="288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от 3 до 500 млн. рублей на оборотные цели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от 3 до 2 000 млн. рублей на инвестиционные цели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или рефинансирование кредитов, предоставленных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на инвестиционные цели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19E85D-25E6-40C4-8445-9DD4E352CFB9}"/>
              </a:ext>
            </a:extLst>
          </p:cNvPr>
          <p:cNvSpPr/>
          <p:nvPr/>
        </p:nvSpPr>
        <p:spPr>
          <a:xfrm>
            <a:off x="1948687" y="11649457"/>
            <a:ext cx="19301969" cy="1267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DDFE12CB-B170-4C66-A823-D3637B5A6A0A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C9F1543D-6109-4A59-ADB5-839BD59EEA7E}"/>
              </a:ext>
            </a:extLst>
          </p:cNvPr>
          <p:cNvSpPr txBox="1"/>
          <p:nvPr/>
        </p:nvSpPr>
        <p:spPr>
          <a:xfrm>
            <a:off x="2359420" y="11823825"/>
            <a:ext cx="17014429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Наши специалисты проконсультируют вас по любому вопросу по бесплатному телефону 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Подробная информация на сайте банка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11631F04-AC56-4B12-A82D-64D3162DF0DD}"/>
              </a:ext>
            </a:extLst>
          </p:cNvPr>
          <p:cNvSpPr txBox="1"/>
          <p:nvPr/>
        </p:nvSpPr>
        <p:spPr>
          <a:xfrm>
            <a:off x="2021849" y="7367375"/>
            <a:ext cx="10409604" cy="288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кредита:</a:t>
            </a:r>
          </a:p>
          <a:p>
            <a:pPr marL="34290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36 месяцев на оборотные цели</a:t>
            </a:r>
          </a:p>
          <a:p>
            <a:pPr marL="34290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120 месяцев на инвестиционные цели или рефинансирование кредитов, предоставленных на инвестиционные цели (но не более на срок рефинансируемого кредита)</a:t>
            </a: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8186C4B4-C5FE-49B8-ADAF-5ED978EBCF57}"/>
              </a:ext>
            </a:extLst>
          </p:cNvPr>
          <p:cNvSpPr txBox="1"/>
          <p:nvPr/>
        </p:nvSpPr>
        <p:spPr>
          <a:xfrm>
            <a:off x="13129948" y="9689962"/>
            <a:ext cx="8637954" cy="572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2800" b="0">
                <a:latin typeface="Graphik LC Web Medium" panose="020B0603030202060203" pitchFamily="34" charset="-52"/>
                <a:ea typeface="Arial"/>
                <a:cs typeface="Arial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действует до 2025 года.</a:t>
            </a: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1930398" y="1876605"/>
            <a:ext cx="21023386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СУБСИДИРОВАНИЯ 1764</a:t>
            </a:r>
          </a:p>
        </p:txBody>
      </p:sp>
    </p:spTree>
    <p:extLst>
      <p:ext uri="{BB962C8B-B14F-4D97-AF65-F5344CB8AC3E}">
        <p14:creationId xmlns:p14="http://schemas.microsoft.com/office/powerpoint/2010/main" xmlns="" val="26109996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</a:t>
            </a: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ПРОГРАММЫ ПОДДЕРЖКИ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0944" y="3207818"/>
            <a:ext cx="5970016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(209-ФЗ) </a:t>
            </a:r>
          </a:p>
          <a:p>
            <a:pPr algn="l">
              <a:lnSpc>
                <a:spcPct val="145000"/>
              </a:lnSpc>
            </a:pPr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Процентная </a:t>
            </a:r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ставка: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6,5 до 8,5% годовых</a:t>
            </a:r>
          </a:p>
          <a:p>
            <a:pPr algn="l">
              <a:lnSpc>
                <a:spcPct val="110000"/>
              </a:lnSpc>
            </a:pPr>
            <a:r>
              <a:rPr lang="ru-RU" sz="2200" dirty="0" smtClean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</a:t>
            </a: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кредита:</a:t>
            </a:r>
          </a:p>
          <a:p>
            <a:pPr marL="171450" lvl="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млн до 1 млрд млн. рублей на оборотные, инвестиционные цели или рефинансирование кредитов, предоставленных на инвестиционные и оборотные цели</a:t>
            </a:r>
          </a:p>
          <a:p>
            <a:pPr lvl="0" algn="l" defTabSz="521437" hangingPunct="1"/>
            <a:endParaRPr lang="ru-RU" sz="2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521437" hangingPunct="1"/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Общий размер кредитных средств, предоставленных одному заемщику в рамках Программы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более 4 </a:t>
            </a: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млрд.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</a:t>
            </a:r>
          </a:p>
          <a:p>
            <a:pPr lvl="0" algn="l">
              <a:lnSpc>
                <a:spcPct val="15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кредита:</a:t>
            </a:r>
          </a:p>
          <a:p>
            <a:pPr marL="171450" lvl="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условиями кредитного продукта Банка</a:t>
            </a: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1710944" y="2061495"/>
            <a:ext cx="5970016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algn="ctr" fontAlgn="base" hangingPunct="1"/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ПРОГРАММА СТИМУЛИРОВАНИЯ </a:t>
            </a:r>
          </a:p>
          <a:p>
            <a:pPr algn="ctr" fontAlgn="base" hangingPunct="1"/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АО «КОРПОРАЦИЯ МСП»</a:t>
            </a:r>
            <a:endParaRPr lang="ru-RU" sz="24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8079232" y="2045019"/>
            <a:ext cx="7483856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algn="ctr" fontAlgn="base" hangingPunct="1"/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ГАРАНТИИ АО «КОРПОРАЦИИ МСП»</a:t>
            </a:r>
            <a:endParaRPr lang="ru-RU" sz="24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5910560" y="2045019"/>
            <a:ext cx="7498080" cy="875059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1400" kern="1200" dirty="0">
                <a:solidFill>
                  <a:srgbClr val="FFFFFF"/>
                </a:solidFill>
                <a:cs typeface="Calibri" panose="020F0502020204030204" pitchFamily="34" charset="0"/>
              </a:rPr>
              <a:t>	</a:t>
            </a:r>
            <a:r>
              <a:rPr lang="ru-RU" sz="24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ПОРУЧИТЕЛЬСТВО РГО</a:t>
            </a:r>
            <a:endParaRPr lang="ru-RU" sz="24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8079232" y="3207818"/>
            <a:ext cx="7483856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</a:t>
            </a:r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 для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 и </a:t>
            </a:r>
            <a:r>
              <a:rPr lang="ru-RU" sz="2200" b="0" kern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закупках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рамках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 «СОГАРАНТИЯ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  <a:endParaRPr lang="ru-RU" sz="2200" b="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для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ДФО,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экспортеров, сельхозкооперативов и занятости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старше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лет; </a:t>
            </a:r>
            <a:endParaRPr lang="ru-RU" sz="2200" b="0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для Стартапов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гарантии</a:t>
            </a:r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184 месяцев</a:t>
            </a:r>
          </a:p>
          <a:p>
            <a:pPr algn="l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гарантию: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0,75% годовых от суммы гарантии до 500 млн рублей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  годовых от суммы гарантии от 500 млн рублей</a:t>
            </a:r>
          </a:p>
          <a:p>
            <a:pPr algn="l" defTabSz="521437" hangingPunct="1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отдельных гарантийных </a:t>
            </a:r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 годовых для субъектов МСП-застройщиков, применяющих счета </a:t>
            </a:r>
            <a:r>
              <a:rPr lang="ru-RU" sz="2200" b="0" kern="1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ЭСКРОУ;</a:t>
            </a:r>
            <a:endParaRPr lang="ru-RU" sz="2200" b="0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годовых для субъектов МСП, осуществляющих деятельность в сфере торговли, ремонт автотранспортных средств и мотоциклов</a:t>
            </a:r>
          </a:p>
          <a:p>
            <a:pPr algn="l" defTabSz="521437" hangingPunct="1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уплаты вознаграждения:</a:t>
            </a:r>
            <a:endParaRPr lang="ru-RU" sz="2200" b="1" kern="1200" dirty="0">
              <a:solidFill>
                <a:srgbClr val="00B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усмотрение клиента (единовременно, ежегодно, 1 раз в пол года, ежеквартально)</a:t>
            </a:r>
            <a:endParaRPr lang="en-US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521437" hangingPunct="1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Обеспечение:</a:t>
            </a:r>
            <a:endParaRPr lang="ru-RU" sz="2200" b="1" kern="1200" dirty="0">
              <a:solidFill>
                <a:srgbClr val="00B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 млн руб. -не требуется,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млн руб. – последзалог/поручительство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910560" y="3207818"/>
            <a:ext cx="7498080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поручительства: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25 млн. руб.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100 млн. руб. для крупных РГО</a:t>
            </a:r>
          </a:p>
          <a:p>
            <a:pPr algn="l"/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не более внутреннего лимита Банка</a:t>
            </a:r>
          </a:p>
          <a:p>
            <a:pPr algn="l"/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</a:t>
            </a:r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награждение за предоставление </a:t>
            </a:r>
            <a:r>
              <a:rPr lang="ru-RU" sz="2200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0,5 до 3% годовых</a:t>
            </a:r>
          </a:p>
          <a:p>
            <a:pPr algn="l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уплаты вознаграждения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единовременно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поручительства: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70% </a:t>
            </a: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кредита/гарантии</a:t>
            </a:r>
            <a:endParaRPr lang="ru-RU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200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инвестиционных и оборотных кредитов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гарантий в рамках 223/44-ФЗ </a:t>
            </a:r>
          </a:p>
          <a:p>
            <a:pPr algn="l"/>
            <a:r>
              <a:rPr lang="ru-RU" sz="2200" b="1" kern="1200" dirty="0" smtClean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РГО:</a:t>
            </a:r>
            <a:endParaRPr lang="ru-RU" sz="2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Белгород, МО, Хабаровск, Приморский край, Республика Татарстан, Краснодар, Чувашская республика, Воронеж, Новосибирск, Удмуртская Республика , Сахалин, Москва , Санкт-Петербург , Ростов, Иркутск, Саратов, Пенза, Пермь, Калининград, Волгоград, Томск, Тюмень, Республика Карелия, Оренбург, Вологда, Курск, Кострома, Тверь, Тула, Архангельск, Астрахань, Ульяновск, Смоленск, Орел, Республика Коми, Республика Мордовия , Брянск, Забайкальский </a:t>
            </a:r>
            <a:r>
              <a:rPr lang="ru-RU" sz="2200" b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край</a:t>
            </a:r>
            <a:endParaRPr lang="ru-RU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4645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</a:t>
            </a: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ПРОГРАММЫ ПОДДЕРЖКИ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30400" y="3207818"/>
            <a:ext cx="6975856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Продукт: 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банковская «Гарантия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 беспроцентным займам, предоставленным Фондом развития моногородов предприятиям, осуществляющим свою деятельность в моногородах</a:t>
            </a:r>
            <a:endParaRPr lang="ru-RU" sz="2200" b="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250 млн руб.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= сумме займа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= не менее 50% суммы займа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наличии гарантии Корпорации МСП</a:t>
            </a: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120 месяцев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1,5 до 2%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А, В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оборудование; ТС</a:t>
            </a: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1930400" y="2061495"/>
            <a:ext cx="6839712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ГАРАНТИЯ МОНОГОРОДА.РФ </a:t>
            </a: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9249664" y="2061495"/>
            <a:ext cx="6839712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ЛЬГОТНОГО КРЕДИТОВАНИЯ</a:t>
            </a:r>
          </a:p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СУБЪЕКТОВ МСП САХАЛИНСКОЙ ОБЛАСТИ </a:t>
            </a: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6568928" y="2045019"/>
            <a:ext cx="6839712" cy="875059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СУБСИДИРОВАНИЯ  МИНСЕЛЬХОЗА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9249664" y="3207818"/>
            <a:ext cx="6839712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(209-ФЗ), зарегистрированный в Сахалинской области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– 7% годовых – инвестиционные цели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– 8% годовых – пополнение оборотных средств</a:t>
            </a:r>
            <a:endParaRPr lang="ru-RU" sz="2200" b="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500 млн руб. - инвестиции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до 100 млн руб. – пополнение оборотных средств </a:t>
            </a: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лет – инвестиции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лет – пополнение оборотных средств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568928" y="3207818"/>
            <a:ext cx="6839712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Сельхозтоваропроизводитель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производство и переработку продукции растениеводства и животноводства 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ставка:</a:t>
            </a:r>
          </a:p>
          <a:p>
            <a:pPr marL="171450" indent="-171450" algn="l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2,5 до 5% годовых</a:t>
            </a:r>
          </a:p>
          <a:p>
            <a:pPr algn="l">
              <a:lnSpc>
                <a:spcPct val="11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кредита: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3 до 1 000 млн. рублей;</a:t>
            </a:r>
          </a:p>
          <a:p>
            <a:pPr lvl="0" algn="l">
              <a:lnSpc>
                <a:spcPct val="150000"/>
              </a:lnSpc>
              <a:buSzPts val="1000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кредита: 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12 месяцев на оборотные цели; 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60 месяцев на инвестиционные цели;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019E85D-25E6-40C4-8445-9DD4E352CFB9}"/>
              </a:ext>
            </a:extLst>
          </p:cNvPr>
          <p:cNvSpPr/>
          <p:nvPr/>
        </p:nvSpPr>
        <p:spPr>
          <a:xfrm>
            <a:off x="1948687" y="11649457"/>
            <a:ext cx="19301969" cy="1267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DDFE12CB-B170-4C66-A823-D3637B5A6A0A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C9F1543D-6109-4A59-ADB5-839BD59EEA7E}"/>
              </a:ext>
            </a:extLst>
          </p:cNvPr>
          <p:cNvSpPr txBox="1"/>
          <p:nvPr/>
        </p:nvSpPr>
        <p:spPr>
          <a:xfrm>
            <a:off x="2359420" y="11823825"/>
            <a:ext cx="17014429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Наши специалисты проконсультируют вас по любому вопросу по бесплатному телефону 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Подробная информация на сайте банка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4872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47850" y="3557034"/>
            <a:ext cx="10477500" cy="8025366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just" fontAlgn="base" hangingPunct="1"/>
            <a:endParaRPr lang="ru-RU" sz="2200" b="1" kern="1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Программа предоставляет возможность субъектам малого и среднего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предпринимательства, осуществляющим деятельность в пострадавших отраслях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экономики, реструктуризировать кредиты на льготных условиях.</a:t>
            </a:r>
            <a:endParaRPr lang="ru-RU" sz="2200" b="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endParaRPr lang="ru-RU" sz="2200" b="0" dirty="0" smtClean="0">
              <a:solidFill>
                <a:srgbClr val="51B0D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b="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реализуется в рамках  Правил предоставления в 2020 году субсидий из федерального бюджета российским кредитным организациям на обеспечение отсрочки платежа по кредитам, выданным субъектам малого и среднего предпринимательства (Постановление Правительства от 02.04.2020 №410).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Микро, малое или среднее предприятие (209-ФЗ), заключившее договор с Банком до 01.04.2020 </a:t>
            </a:r>
          </a:p>
          <a:p>
            <a:pPr algn="just" fontAlgn="base" hangingPunct="1"/>
            <a:r>
              <a:rPr lang="ru-RU" sz="2200" b="1" kern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реструктуризации: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период с 01.04.2020 по 01.10.2020 предоставляется отсрочка по уплате основного долга на 6 месяцев с продлением графика платежей;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платежи по процентам в период с 01.04.2020 по 01.10.2020 осуществляются следующим образом: 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34% объема платежей субсидируется из федерального бюджета;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33% объема платежей погашается (списывается) за счет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средств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Банка - получателя субсидии;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33% объема платежей погашается заемщиком в период с 01.04.2020 по 01.10.2020 или включается в тело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кредита.</a:t>
            </a:r>
          </a:p>
        </p:txBody>
      </p:sp>
      <p:sp>
        <p:nvSpPr>
          <p:cNvPr id="5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1816098" y="2295705"/>
            <a:ext cx="105473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ЛЬГОТНАЯ РЕСТРУКТУРИЗАЦИЯ КРЕДИТОВ МИНЭКОНОМРАЗВИТИЯ</a:t>
            </a:r>
          </a:p>
        </p:txBody>
      </p:sp>
      <p:sp>
        <p:nvSpPr>
          <p:cNvPr id="8" name="ЗАГОЛОВОК…"/>
          <p:cNvSpPr txBox="1"/>
          <p:nvPr/>
        </p:nvSpPr>
        <p:spPr>
          <a:xfrm>
            <a:off x="715597" y="1587486"/>
            <a:ext cx="2245360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i="1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УЧАСТИЕ </a:t>
            </a:r>
            <a:r>
              <a:rPr lang="ru-RU" sz="4000" i="1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банка РАССМАТРИВАЕТСЯ</a:t>
            </a:r>
            <a:endParaRPr lang="ru-RU" sz="4000" i="1" cap="all" spc="-376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70273" y="3557034"/>
            <a:ext cx="10477500" cy="8025366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just" fontAlgn="base" hangingPunct="1"/>
            <a:endParaRPr lang="ru-RU" sz="2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Микро 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малое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или</a:t>
            </a:r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среднее предприятие (209-ФЗ) 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ограничения: </a:t>
            </a:r>
          </a:p>
          <a:p>
            <a:pPr algn="just" fontAlgn="base" hangingPunct="1"/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отсутствуют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кредита: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Инвестиции; оборотные цели; рефинансирование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algn="just" fontAlgn="base" hangingPunct="1"/>
            <a:r>
              <a:rPr lang="ru-RU" sz="2200" b="0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Ограничение отсутствует</a:t>
            </a:r>
            <a:endParaRPr lang="ru-RU" sz="2200" b="0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для клиента: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Ограничение отсутствует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кредитования: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 1 года, период доступности кредитов/траншей до 30.09.2020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2938521" y="2295705"/>
            <a:ext cx="105473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БАНКА РОССИИ В ЦЕЛЯХ ПОДДЕРЖАНИЯ ОБЪЕМОВ КРЕДИТОВАНИЯ МСП</a:t>
            </a:r>
          </a:p>
        </p:txBody>
      </p:sp>
      <p:sp>
        <p:nvSpPr>
          <p:cNvPr id="10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</a:t>
            </a: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ПРОГРАММЫ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xmlns="" val="28756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2520585-EC40-4881-ABCC-7E3B2F5C1F6E}"/>
              </a:ext>
            </a:extLst>
          </p:cNvPr>
          <p:cNvSpPr/>
          <p:nvPr/>
        </p:nvSpPr>
        <p:spPr>
          <a:xfrm>
            <a:off x="1948687" y="11612913"/>
            <a:ext cx="19375121" cy="1432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="" xmlns:a16="http://schemas.microsoft.com/office/drawing/2014/main" id="{DAA0D292-7ACD-48C4-8F6C-A3D268AD5932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0" y="2922776"/>
            <a:ext cx="20720050" cy="70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Для заемщиков по ипотеке, кредитам наличными и пользователей кредитных карт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ЗАГОЛОВОК…"/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(106-ФЗ)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253919" y="4086822"/>
            <a:ext cx="9738181" cy="3681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участия в программе: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30% и более снижение среднемесячного дохода, рассчитанного за месяц, предшествующий месяцу обращения заемщика, по сравнению со среднемесячным доходом (совокупным среднемесячным доходом заемщиков) за 2019 год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длительная болезнь (более месяца).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каникул – до 6 месяцев</a:t>
            </a: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253920" y="8318501"/>
            <a:ext cx="10319693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кредита: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ипотека — </a:t>
            </a:r>
            <a:r>
              <a:rPr lang="ru-RU" sz="2400" b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4 </a:t>
            </a: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500 000 </a:t>
            </a:r>
            <a:r>
              <a:rPr lang="ru-RU" sz="2400" b="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рублей (Москва), 3 000 000 (Подмосковье, Санкт-Петербург, Дальний Восток), 2 000 000 (другие регионы); </a:t>
            </a:r>
            <a:endParaRPr lang="ru-RU" sz="2400" b="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потребительские кредиты — 250 000 рублей;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кредитные карты — 100 000 рублей.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5124790" y="4086822"/>
            <a:ext cx="8420101" cy="374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Необходимые документы: 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заявление (требование);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листок нетрудоспособности;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справка 2 НДФЛ / справка в свободной форме / выписка из регистра получателей государственных услуг в сфере занятости населения — физических лиц о регистрации гражданина в качестве безработного / трудовую книжку, паспорт.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359421" y="11823825"/>
            <a:ext cx="15176500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Подробную информацию об условиях программ и о том, как подать заявление, </a:t>
            </a:r>
            <a:b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можно узнать по телефону 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 на сайте банка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DDFF9A0-2289-469F-836A-1BF056BB3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73613" y="4229126"/>
            <a:ext cx="1254504" cy="14053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92021EF-AD3D-4A07-BFA5-72CE2C87A1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2095" y="4229126"/>
            <a:ext cx="1011067" cy="1011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CBE1989-F4E2-43D0-A561-C8FEC32A2B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0400" y="8487780"/>
            <a:ext cx="1011067" cy="10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9846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A6BF42-4CA7-4204-B57B-8702ACE1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52"/>
          <a:stretch/>
        </p:blipFill>
        <p:spPr>
          <a:xfrm>
            <a:off x="10953750" y="3178499"/>
            <a:ext cx="13430249" cy="10537501"/>
          </a:xfrm>
          <a:prstGeom prst="rect">
            <a:avLst/>
          </a:prstGeom>
        </p:spPr>
      </p:pic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orem Ipsum - это текст-«рыба&quot;…"/>
          <p:cNvSpPr txBox="1"/>
          <p:nvPr/>
        </p:nvSpPr>
        <p:spPr>
          <a:xfrm>
            <a:off x="1930400" y="3405091"/>
            <a:ext cx="11957050" cy="665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«Ипотечные каникулы»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в рамках закона 76-ФЗ от 2019 г.</a:t>
            </a: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«Отсрочка платежа»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на 1 месяц (если по договору ранее не допускались просрочки платежей) и </a:t>
            </a: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«Перенос платежа»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(возможность изменить число месяца, в которое осуществляется списание платежа)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по кредитам наличными </a:t>
            </a: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карт с истекшим сроком действия </a:t>
            </a:r>
            <a:r>
              <a:rPr lang="en-US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действительно для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держателей кредитных и дебетовых карт платежных систем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Visa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Mastercard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 МИР, срок действия которых завершился в марте этого года.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…">
            <a:extLst>
              <a:ext uri="{FF2B5EF4-FFF2-40B4-BE49-F238E27FC236}">
                <a16:creationId xmlns=""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xmlns="" val="2802716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A6BF42-4CA7-4204-B57B-8702ACE1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52"/>
          <a:stretch/>
        </p:blipFill>
        <p:spPr>
          <a:xfrm>
            <a:off x="10953750" y="3178499"/>
            <a:ext cx="13430249" cy="10537501"/>
          </a:xfrm>
          <a:prstGeom prst="rect">
            <a:avLst/>
          </a:prstGeom>
        </p:spPr>
      </p:pic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…">
            <a:extLst>
              <a:ext uri="{FF2B5EF4-FFF2-40B4-BE49-F238E27FC236}">
                <a16:creationId xmlns=""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Доставка банковских карт на дом</a:t>
            </a:r>
          </a:p>
        </p:txBody>
      </p:sp>
      <p:sp>
        <p:nvSpPr>
          <p:cNvPr id="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621638" y="3178499"/>
            <a:ext cx="8420101" cy="165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Доставка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банковских карт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на дом клиентам, находящимся на самоизоляции: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4"/>
              </a:rPr>
              <a:t>https://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4"/>
              </a:rPr>
              <a:t>www.open.ru/cards/opencard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DFF9A0-2289-469F-836A-1BF056BB3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0461" y="3320803"/>
            <a:ext cx="1254504" cy="1405339"/>
          </a:xfrm>
          <a:prstGeom prst="rect">
            <a:avLst/>
          </a:prstGeom>
        </p:spPr>
      </p:pic>
      <p:sp>
        <p:nvSpPr>
          <p:cNvPr id="9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581837" y="5238376"/>
            <a:ext cx="9720694" cy="239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Три шага к новой карте: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Заполните анкету на сайте. Это займёт не более 5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минут.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Бесплатно доставим карту в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28 городах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или получите её в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офисе.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Активируйте карту и пользуйтесь с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удовольствием.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564350" y="9941528"/>
            <a:ext cx="9738181" cy="1834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Все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привычные банковские операции в удобном мобильном приложении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7"/>
              </a:rPr>
              <a:t>app.open.ru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интернет-банке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8" action="ppaction://hlinkfile"/>
              </a:rPr>
              <a:t>ib.open.ru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оплата услуг и счетов, денежные переводы без комиссии, открытие вкладов и счетов, обмен валюты и многое другое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92021EF-AD3D-4A07-BFA5-72CE2C87A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526" y="10083832"/>
            <a:ext cx="1011067" cy="1011067"/>
          </a:xfrm>
          <a:prstGeom prst="rect">
            <a:avLst/>
          </a:prstGeom>
        </p:spPr>
      </p:pic>
      <p:sp>
        <p:nvSpPr>
          <p:cNvPr id="13" name="ЗАГОЛОВОК…">
            <a:extLst>
              <a:ext uri="{FF2B5EF4-FFF2-40B4-BE49-F238E27FC236}">
                <a16:creationId xmlns=""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2184291" y="8753692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онлайн-сервисы банка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222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9F9AC36-64AE-40AF-B3D7-E19FCF48F208}"/>
              </a:ext>
            </a:extLst>
          </p:cNvPr>
          <p:cNvSpPr/>
          <p:nvPr/>
        </p:nvSpPr>
        <p:spPr>
          <a:xfrm>
            <a:off x="12051792" y="3865606"/>
            <a:ext cx="11042669" cy="40165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4131550A-96B0-4DD1-B77E-D867D23BEF17}"/>
              </a:ext>
            </a:extLst>
          </p:cNvPr>
          <p:cNvSpPr/>
          <p:nvPr/>
        </p:nvSpPr>
        <p:spPr>
          <a:xfrm rot="16200000">
            <a:off x="10934973" y="6147595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139950" y="8523942"/>
            <a:ext cx="20954511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20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предлагаем клиентам отсрочку кредитных платежей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основному долгу и процентам на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шесть месяцев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проведения финансового анализа деятельности компании.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4276889" y="4436640"/>
            <a:ext cx="8437993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кредитных каникул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Длительность — до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месяцев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Распространяются на все виды кредитов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предоставления финансовой отчетности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оценки залога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D919544-041E-4ABE-890D-58E4D958F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6243" y="4626647"/>
            <a:ext cx="1011067" cy="101106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7317325-6054-4CE8-A2B8-22E689FFCAA5}"/>
              </a:ext>
            </a:extLst>
          </p:cNvPr>
          <p:cNvGrpSpPr/>
          <p:nvPr/>
        </p:nvGrpSpPr>
        <p:grpSpPr>
          <a:xfrm>
            <a:off x="2139950" y="4626647"/>
            <a:ext cx="9710674" cy="3241757"/>
            <a:chOff x="7490070" y="4297757"/>
            <a:chExt cx="4683873" cy="3241757"/>
          </a:xfrm>
        </p:grpSpPr>
        <p:sp>
          <p:nvSpPr>
            <p:cNvPr id="13" name="ЗАГОЛОВОК…">
              <a:extLst>
                <a:ext uri="{FF2B5EF4-FFF2-40B4-BE49-F238E27FC236}">
                  <a16:creationId xmlns="" xmlns:a16="http://schemas.microsoft.com/office/drawing/2014/main" id="{45ADD05D-5702-4A8A-9B7A-712F4183FC02}"/>
                </a:ext>
              </a:extLst>
            </p:cNvPr>
            <p:cNvSpPr txBox="1"/>
            <p:nvPr/>
          </p:nvSpPr>
          <p:spPr>
            <a:xfrm>
              <a:off x="8050199" y="4297757"/>
              <a:ext cx="1533720" cy="30449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3900" dirty="0" smtClean="0">
                  <a:solidFill>
                    <a:srgbClr val="51B0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sz="239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ЗАГОЛОВОК…">
              <a:extLst>
                <a:ext uri="{FF2B5EF4-FFF2-40B4-BE49-F238E27FC236}">
                  <a16:creationId xmlns="" xmlns:a16="http://schemas.microsoft.com/office/drawing/2014/main" id="{244CAE78-9085-4A14-818A-AF47031595C1}"/>
                </a:ext>
              </a:extLst>
            </p:cNvPr>
            <p:cNvSpPr txBox="1"/>
            <p:nvPr/>
          </p:nvSpPr>
          <p:spPr>
            <a:xfrm>
              <a:off x="9100543" y="5959594"/>
              <a:ext cx="3073400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6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месяцев</a:t>
              </a:r>
              <a:endParaRPr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ЗАГОЛОВОК…">
              <a:extLst>
                <a:ext uri="{FF2B5EF4-FFF2-40B4-BE49-F238E27FC236}">
                  <a16:creationId xmlns="" xmlns:a16="http://schemas.microsoft.com/office/drawing/2014/main" id="{45F47096-DF8C-40F1-8102-0C59325EC3DC}"/>
                </a:ext>
              </a:extLst>
            </p:cNvPr>
            <p:cNvSpPr txBox="1"/>
            <p:nvPr/>
          </p:nvSpPr>
          <p:spPr>
            <a:xfrm>
              <a:off x="7490070" y="6142474"/>
              <a:ext cx="805457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endParaRPr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КРЕДИТНЫЕ КАНИКУЛЫ ДЛЯ МАЛОГО И СРЕДНЕГО БИЗНЕСА</a:t>
            </a:r>
            <a:endParaRPr lang="ru-RU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939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FE38756-8EAF-4E90-9F27-15591A1E047E}"/>
              </a:ext>
            </a:extLst>
          </p:cNvPr>
          <p:cNvSpPr/>
          <p:nvPr/>
        </p:nvSpPr>
        <p:spPr>
          <a:xfrm>
            <a:off x="1948687" y="11484864"/>
            <a:ext cx="19667729" cy="15128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="" xmlns:a16="http://schemas.microsoft.com/office/drawing/2014/main" id="{2299B3D1-3503-465D-90A9-79D8C3DEB46D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48687" y="3431551"/>
            <a:ext cx="21075435" cy="209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отменили абонентскую плату на </a:t>
            </a:r>
            <a:r>
              <a:rPr lang="ru-RU" sz="3600" dirty="0" smtClean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шесть месяцев на </a:t>
            </a: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основных пакетах услуг, комиссии за ведение счета по стандартным тарифам, за безналичные поступления </a:t>
            </a:r>
            <a:b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расчетные счета и платежи в интернет-банке сверх лимита на пакетах услуг*.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1" y="5892042"/>
            <a:ext cx="21093722" cy="39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расчетных каникул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Автоматическое подключение к акции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Акция действует до 30 июня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0% — комиссия за безналичные поступления на расчетный счет на пакетах услуг «Первый шаг» и «Быстрый рост»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Бесплатное обслуживание на пакетах услуг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комиссии — выдача денежных средств в кассе для выплат заработной платы для новых и действующих клиентов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Бесплатные платежи в рамках пакетов услуг «Первый шаг», Быстрый рост«, «Свой бизнес».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310384" y="11757947"/>
            <a:ext cx="17665739" cy="138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персональному менеджеру или в службу поддержки по телефонам: 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8 800 444-44-55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+7 495 224 44 55 </a:t>
            </a:r>
            <a:endParaRPr lang="en-US"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на сайте банка </a:t>
            </a:r>
            <a:r>
              <a:rPr lang="en-US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https://www.open.ru/sme/important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ОТМЕНА КОМИССИЙ ПО РКО</a:t>
            </a:r>
            <a:endParaRPr lang="ru-RU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0741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AC811CC-03FF-4B76-B68E-22557A34E900}"/>
              </a:ext>
            </a:extLst>
          </p:cNvPr>
          <p:cNvSpPr/>
          <p:nvPr/>
        </p:nvSpPr>
        <p:spPr>
          <a:xfrm>
            <a:off x="1948687" y="5691400"/>
            <a:ext cx="19448273" cy="1680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64C0013-8BD0-48F8-A5B2-80CE60E755E0}"/>
              </a:ext>
            </a:extLst>
          </p:cNvPr>
          <p:cNvSpPr/>
          <p:nvPr/>
        </p:nvSpPr>
        <p:spPr>
          <a:xfrm>
            <a:off x="1948687" y="8997996"/>
            <a:ext cx="19448273" cy="17601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orem Ipsum - это текст-«рыба&quot;…"/>
          <p:cNvSpPr txBox="1"/>
          <p:nvPr/>
        </p:nvSpPr>
        <p:spPr>
          <a:xfrm>
            <a:off x="3828111" y="3505299"/>
            <a:ext cx="15214077" cy="836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HoReCA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 (кафе, рестораны, гостиницы)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Салоны красоты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Спорт, отдых и развлечения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агентства и организации, предоставляющие услуги в сфере туризма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Детские развивающие центры, заведения дополнительного образования</a:t>
            </a:r>
          </a:p>
        </p:txBody>
      </p:sp>
      <p:sp>
        <p:nvSpPr>
          <p:cNvPr id="5" name="ЗАГОЛОВОК…">
            <a:extLst>
              <a:ext uri="{FF2B5EF4-FFF2-40B4-BE49-F238E27FC236}">
                <a16:creationId xmlns="" xmlns:a16="http://schemas.microsoft.com/office/drawing/2014/main" id="{7633A32C-03EF-4381-BD27-9606279A0FFB}"/>
              </a:ext>
            </a:extLst>
          </p:cNvPr>
          <p:cNvSpPr txBox="1"/>
          <p:nvPr/>
        </p:nvSpPr>
        <p:spPr>
          <a:xfrm>
            <a:off x="1930400" y="2050773"/>
            <a:ext cx="1521407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cap="all" spc="-2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и отмена комиссий по РКО доступны для следующих отраслей</a:t>
            </a:r>
            <a:r>
              <a:rPr lang="en-US" sz="4000" cap="all" spc="-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cap="all" spc="-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BB404C1-8B7D-4227-B055-C5C3E9500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768" y="4129023"/>
            <a:ext cx="1195281" cy="11952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8E3753A-8DD1-4429-9961-3B5F55350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1711" y="5888621"/>
            <a:ext cx="1195282" cy="11952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23EFDD-6BA6-431A-9E25-3FAB09045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1711" y="7547667"/>
            <a:ext cx="1195283" cy="1195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E246C5-0A9C-413C-8D1C-6D7CC44872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8709" y="9235218"/>
            <a:ext cx="1195281" cy="1195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EDAE0B-759A-4AD1-BB60-018DD4C5E1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9175" y="10922769"/>
            <a:ext cx="1072154" cy="11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6390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309861"/>
            <a:ext cx="21023385" cy="202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предлагаем предпринимателям кредит со ставкой от 9,5%. </a:t>
            </a:r>
            <a:r>
              <a:rPr lang="en-US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Его можно получить под залог товара в обороте, находящегося на складах </a:t>
            </a:r>
            <a:r>
              <a:rPr lang="ru-RU" sz="3600" dirty="0" err="1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Wildberries</a:t>
            </a: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Сервис работает в онлайн-режиме.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377555" y="6136066"/>
            <a:ext cx="7389797" cy="283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кредитования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течение 2-х дней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— до 10 млн рублей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Срок —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24 месяцев с отсрочкой по погашению основного долга до 3 месяцев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Ставка от 9,5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363546" y="9482358"/>
            <a:ext cx="7127310" cy="2794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Как получить кредит</a:t>
            </a: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Чтобы получить кредит, необходимо оставить заявку в личном кабинете поставщика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Wildberries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Для получения кредита не требуется собирать дополнительные документы или искать поручителя.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2921864" y="5974451"/>
            <a:ext cx="9151612" cy="456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Когда денежные средства поступят на счет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Денежные средства поступают на расчетный счет в течение нескольких часов после одобрения.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 автоматически отобразится у действующих клиентов в интернет-банке.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Если поставщик не является клиентом, он может открыть счет в отделении банка или воспользоваться выездным сервисом. Представитель банка заполнит и доставит все документы в офис клиента в любое удобное время.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настоящий момент сервис доступен в 23 городах России.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DFD5631-DF91-47CA-84D8-EEA0FADDF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2095" y="6136066"/>
            <a:ext cx="1011067" cy="1011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B1E36D1-C170-4217-B40B-4C9A01167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6404" y="6136066"/>
            <a:ext cx="1011067" cy="10110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E1227DB-5C1C-4F04-88C8-897553F160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9350" y="9693686"/>
            <a:ext cx="625993" cy="1011067"/>
          </a:xfrm>
          <a:prstGeom prst="rect">
            <a:avLst/>
          </a:prstGeom>
        </p:spPr>
      </p:pic>
      <p:sp>
        <p:nvSpPr>
          <p:cNvPr id="14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ЭКСПРЕСС-КРЕДИТОВАНИЕ ПОСТАВЩИКОВ </a:t>
            </a:r>
            <a:r>
              <a:rPr lang="en-US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WILDBERRIES</a:t>
            </a:r>
            <a:endParaRPr lang="en-US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4078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AA6B36C-7E33-4466-AFE9-DA560EC80139}"/>
              </a:ext>
            </a:extLst>
          </p:cNvPr>
          <p:cNvSpPr/>
          <p:nvPr/>
        </p:nvSpPr>
        <p:spPr>
          <a:xfrm>
            <a:off x="1948687" y="11558017"/>
            <a:ext cx="19100801" cy="14689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48687" y="3218421"/>
            <a:ext cx="20352527" cy="202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3600" b="0">
                <a:solidFill>
                  <a:srgbClr val="51B0DC"/>
                </a:solidFill>
                <a:latin typeface="Graphik LC Regular" panose="020B0503030202060203" pitchFamily="34" charset="0"/>
                <a:ea typeface="Arial"/>
                <a:cs typeface="Arial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отменили фиксированную комиссию за терминал, предоставленный банком,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снизили ставку по эквайрингу до 1% для новых клиентов при подключении к пакетам услуг «Первый шаг», «Быстрый рост» и «Свой бизнес».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1" y="5890912"/>
            <a:ext cx="10194543" cy="39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комиссии 1% за торговый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оборота на терминал — до 500 000₽ в месяц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Пакеты услуг — «Первый шаг»,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всех отраслей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Действует до 30 июня включительно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новых клиентов, подключивших пакетное предложение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эквайрингу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2954016" y="5925488"/>
            <a:ext cx="10290032" cy="344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отмены фиксированной комиссии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Пакеты услуг — «Первый шаг»,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всех отраслей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Действует до 30 июня включительно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новых и действующих клиентов с пакетным предложением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эквайрингу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="" xmlns:a16="http://schemas.microsoft.com/office/drawing/2014/main" id="{46AAD1C9-68A9-44D7-B6C7-C7345115BAB5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1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="" xmlns:a16="http://schemas.microsoft.com/office/drawing/2014/main" id="{554547B2-2E4A-41B7-8E34-173C59E24CF1}"/>
              </a:ext>
            </a:extLst>
          </p:cNvPr>
          <p:cNvSpPr txBox="1"/>
          <p:nvPr/>
        </p:nvSpPr>
        <p:spPr>
          <a:xfrm>
            <a:off x="2310384" y="11757947"/>
            <a:ext cx="17665739" cy="138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персональному менеджеру или в службу поддержки по телефонам: 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8 800 444-44-55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+7 495 224 44 55 </a:t>
            </a:r>
            <a:endParaRPr lang="en-US"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на сайте банка </a:t>
            </a:r>
            <a:r>
              <a:rPr lang="en-US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https://www.open.ru/sme/important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  <a:extLst/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ЭКВАЙРИНГ ОТ 1</a:t>
            </a:r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% </a:t>
            </a:r>
            <a:r>
              <a:rPr lang="ru-RU" sz="4000" kern="1200" dirty="0" smtClean="0">
                <a:solidFill>
                  <a:srgbClr val="FFFFFF"/>
                </a:solidFill>
                <a:cs typeface="Calibri" panose="020F0502020204030204" pitchFamily="34" charset="0"/>
              </a:rPr>
              <a:t>И ОТМЕНА КОМИССИЙ ЗА ТЕРМИНАЛ</a:t>
            </a:r>
            <a:endParaRPr lang="ru-RU" sz="4000" kern="12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0167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1749</Words>
  <Application>Microsoft Office PowerPoint</Application>
  <PresentationFormat>Произвольный</PresentationFormat>
  <Paragraphs>241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Helvetica Neue Medium</vt:lpstr>
      <vt:lpstr>Helvetica Neue</vt:lpstr>
      <vt:lpstr>Calibri</vt:lpstr>
      <vt:lpstr>Times New Roman</vt:lpstr>
      <vt:lpstr>Courier New</vt:lpstr>
      <vt:lpstr>Helvetica Neue Light</vt:lpstr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Прядко Евгения Витальевна</dc:creator>
  <cp:lastModifiedBy>user</cp:lastModifiedBy>
  <cp:revision>87</cp:revision>
  <dcterms:modified xsi:type="dcterms:W3CDTF">2021-02-19T08:30:16Z</dcterms:modified>
</cp:coreProperties>
</file>