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115" d="100"/>
          <a:sy n="115" d="100"/>
        </p:scale>
        <p:origin x="15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48932.3</c:v>
                </c:pt>
                <c:pt idx="1">
                  <c:v>56944.5</c:v>
                </c:pt>
                <c:pt idx="2">
                  <c:v>57436.1</c:v>
                </c:pt>
                <c:pt idx="3">
                  <c:v>39322.9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0-4926-AB41-6C9872BF63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0-4926-AB41-6C9872BF63A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0-4926-AB41-6C9872BF6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79968"/>
        <c:axId val="83781504"/>
      </c:barChart>
      <c:catAx>
        <c:axId val="83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781504"/>
        <c:crosses val="autoZero"/>
        <c:auto val="1"/>
        <c:lblAlgn val="ctr"/>
        <c:lblOffset val="100"/>
        <c:noMultiLvlLbl val="0"/>
      </c:catAx>
      <c:valAx>
        <c:axId val="8378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79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BC2-4568-9B67-C549E1C1CEF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BC2-4568-9B67-C549E1C1CEF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BC2-4568-9B67-C549E1C1CEF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BC2-4568-9B67-C549E1C1CEF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11392.7</c:v>
                </c:pt>
                <c:pt idx="1">
                  <c:v>4769.8</c:v>
                </c:pt>
                <c:pt idx="2">
                  <c:v>1677.6</c:v>
                </c:pt>
                <c:pt idx="3">
                  <c:v>4705.2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C2-4568-9B67-C549E1C1C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13097.8</c:v>
                </c:pt>
                <c:pt idx="1">
                  <c:v>90</c:v>
                </c:pt>
                <c:pt idx="2">
                  <c:v>469.6</c:v>
                </c:pt>
                <c:pt idx="3">
                  <c:v>28825.4</c:v>
                </c:pt>
                <c:pt idx="4">
                  <c:v>40</c:v>
                </c:pt>
                <c:pt idx="5">
                  <c:v>52</c:v>
                </c:pt>
                <c:pt idx="6">
                  <c:v>11747.7</c:v>
                </c:pt>
                <c:pt idx="7">
                  <c:v>2200</c:v>
                </c:pt>
                <c:pt idx="8">
                  <c:v>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0-4731-922A-FD5561707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28-46F6-9B71-D19A4E9C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12978.6</c:v>
                </c:pt>
                <c:pt idx="1">
                  <c:v>90</c:v>
                </c:pt>
                <c:pt idx="2">
                  <c:v>469.9</c:v>
                </c:pt>
                <c:pt idx="3">
                  <c:v>30097.7</c:v>
                </c:pt>
                <c:pt idx="4">
                  <c:v>40</c:v>
                </c:pt>
                <c:pt idx="5">
                  <c:v>52</c:v>
                </c:pt>
                <c:pt idx="6">
                  <c:v>11073.2</c:v>
                </c:pt>
                <c:pt idx="7">
                  <c:v>435</c:v>
                </c:pt>
                <c:pt idx="8">
                  <c:v>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8-46F6-9B71-D19A4E9C5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D2-49B5-808A-5660F8A7B10A}"/>
                </c:ext>
              </c:extLst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D2-49B5-808A-5660F8A7B10A}"/>
                </c:ext>
              </c:extLst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D2-49B5-808A-5660F8A7B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13482.7</c:v>
                </c:pt>
                <c:pt idx="1">
                  <c:v>90</c:v>
                </c:pt>
                <c:pt idx="2">
                  <c:v>469.9</c:v>
                </c:pt>
                <c:pt idx="3">
                  <c:v>11467.4</c:v>
                </c:pt>
                <c:pt idx="4">
                  <c:v>40</c:v>
                </c:pt>
                <c:pt idx="5">
                  <c:v>52</c:v>
                </c:pt>
                <c:pt idx="6">
                  <c:v>11073.2</c:v>
                </c:pt>
                <c:pt idx="7">
                  <c:v>448</c:v>
                </c:pt>
                <c:pt idx="8">
                  <c:v>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2-49B5-808A-5660F8A7B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23,0%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3,9%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0,2 %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50,6 %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Образование 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0,8%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Охрана окружающей среды 0,1%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20,6%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Национальная экономика 0,8%</a:t>
          </a:r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9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9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</dgm:pt>
    <dgm:pt modelId="{51AB90DC-7651-4E8A-BFD5-1610676F07B8}" type="pres">
      <dgm:prSet presAssocID="{4D1116A6-668E-45D4-A216-B7E4458FBE93}" presName="level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9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</dgm:pt>
    <dgm:pt modelId="{A0035297-718F-4E38-97D0-3A432A08B70C}" type="pres">
      <dgm:prSet presAssocID="{0F8CF0D2-52F8-43A6-99C6-FC6D771B8BBB}" presName="level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5" presStyleCnt="9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6" presStyleCnt="9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7" presStyleCnt="9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F4669402-AD08-4C24-88FA-B7AC83F20B20}" srcId="{CDD6E540-69D0-4E4D-86F0-1A60EF0CF9B3}" destId="{F50B3DFB-348A-49C9-B544-3EF5C33D9CBF}" srcOrd="8" destOrd="0" parTransId="{64EBA4BA-5811-4F52-A711-94134FE5CDBB}" sibTransId="{1C16F913-06AC-475D-AD0E-81B301513390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  <dgm:cxn modelId="{BC74792D-6E46-46EC-AA99-F840222F6FA0}" type="presParOf" srcId="{0CCD8F41-11DE-47AF-858C-1342650EFD02}" destId="{3537C2AC-F8C4-4A41-8AA5-40BB918B303C}" srcOrd="8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48015"/>
          <a:ext cx="8052663" cy="47179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50,6 %</a:t>
          </a:r>
          <a:endParaRPr lang="ru-RU" sz="1950" kern="1200" dirty="0"/>
        </a:p>
      </dsp:txBody>
      <dsp:txXfrm rot="-10800000">
        <a:off x="1586152" y="48015"/>
        <a:ext cx="5234231" cy="471793"/>
      </dsp:txXfrm>
    </dsp:sp>
    <dsp:sp modelId="{EEE9C29A-2F30-460D-9437-364B33B69BB3}">
      <dsp:nvSpPr>
        <dsp:cNvPr id="0" name=""/>
        <dsp:cNvSpPr/>
      </dsp:nvSpPr>
      <dsp:spPr>
        <a:xfrm rot="10800000">
          <a:off x="424912" y="537742"/>
          <a:ext cx="7376785" cy="55530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shade val="51000"/>
                <a:satMod val="130000"/>
              </a:schemeClr>
            </a:gs>
            <a:gs pos="80000">
              <a:schemeClr val="accent2">
                <a:hueOff val="585190"/>
                <a:satOff val="-730"/>
                <a:lumOff val="172"/>
                <a:alphaOff val="0"/>
                <a:shade val="93000"/>
                <a:satMod val="13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23,0%</a:t>
          </a:r>
          <a:endParaRPr lang="ru-RU" sz="1600" kern="1200" dirty="0"/>
        </a:p>
      </dsp:txBody>
      <dsp:txXfrm rot="-10800000">
        <a:off x="1715850" y="537742"/>
        <a:ext cx="4794910" cy="555308"/>
      </dsp:txXfrm>
    </dsp:sp>
    <dsp:sp modelId="{51AB90DC-7651-4E8A-BFD5-1610676F07B8}">
      <dsp:nvSpPr>
        <dsp:cNvPr id="0" name=""/>
        <dsp:cNvSpPr/>
      </dsp:nvSpPr>
      <dsp:spPr>
        <a:xfrm rot="10800000">
          <a:off x="826653" y="1027102"/>
          <a:ext cx="6576293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20,6%</a:t>
          </a:r>
          <a:endParaRPr lang="ru-RU" kern="1200" dirty="0"/>
        </a:p>
      </dsp:txBody>
      <dsp:txXfrm rot="-10800000">
        <a:off x="1977504" y="1027102"/>
        <a:ext cx="4274591" cy="780366"/>
      </dsp:txXfrm>
    </dsp:sp>
    <dsp:sp modelId="{FBB40A3D-76FC-4A55-B0DF-1B6D00AE845B}">
      <dsp:nvSpPr>
        <dsp:cNvPr id="0" name=""/>
        <dsp:cNvSpPr/>
      </dsp:nvSpPr>
      <dsp:spPr>
        <a:xfrm rot="10800000">
          <a:off x="1454722" y="1807468"/>
          <a:ext cx="5320154" cy="46888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shade val="51000"/>
                <a:satMod val="130000"/>
              </a:schemeClr>
            </a:gs>
            <a:gs pos="80000">
              <a:schemeClr val="accent2">
                <a:hueOff val="1755570"/>
                <a:satOff val="-2190"/>
                <a:lumOff val="515"/>
                <a:alphaOff val="0"/>
                <a:shade val="93000"/>
                <a:satMod val="13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3,9%</a:t>
          </a:r>
          <a:endParaRPr lang="ru-RU" sz="1600" kern="1200" dirty="0"/>
        </a:p>
      </dsp:txBody>
      <dsp:txXfrm rot="-10800000">
        <a:off x="2385749" y="1807468"/>
        <a:ext cx="3458100" cy="468882"/>
      </dsp:txXfrm>
    </dsp:sp>
    <dsp:sp modelId="{A0035297-718F-4E38-97D0-3A432A08B70C}">
      <dsp:nvSpPr>
        <dsp:cNvPr id="0" name=""/>
        <dsp:cNvSpPr/>
      </dsp:nvSpPr>
      <dsp:spPr>
        <a:xfrm rot="10800000">
          <a:off x="1832098" y="2276351"/>
          <a:ext cx="4565402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экономика 0,8%</a:t>
          </a:r>
        </a:p>
      </dsp:txBody>
      <dsp:txXfrm rot="-10800000">
        <a:off x="2631044" y="2276351"/>
        <a:ext cx="2967511" cy="780366"/>
      </dsp:txXfrm>
    </dsp:sp>
    <dsp:sp modelId="{78A9B915-B95D-429F-A438-B5E3D8E99534}">
      <dsp:nvSpPr>
        <dsp:cNvPr id="0" name=""/>
        <dsp:cNvSpPr/>
      </dsp:nvSpPr>
      <dsp:spPr>
        <a:xfrm rot="10800000">
          <a:off x="2460168" y="3056717"/>
          <a:ext cx="3309262" cy="464559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shade val="51000"/>
                <a:satMod val="130000"/>
              </a:schemeClr>
            </a:gs>
            <a:gs pos="80000">
              <a:schemeClr val="accent2">
                <a:hueOff val="2925949"/>
                <a:satOff val="-3649"/>
                <a:lumOff val="858"/>
                <a:alphaOff val="0"/>
                <a:shade val="93000"/>
                <a:satMod val="13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0,8%</a:t>
          </a:r>
          <a:endParaRPr lang="ru-RU" sz="1400" kern="1200" dirty="0"/>
        </a:p>
      </dsp:txBody>
      <dsp:txXfrm rot="-10800000">
        <a:off x="3039289" y="3056717"/>
        <a:ext cx="2151020" cy="464559"/>
      </dsp:txXfrm>
    </dsp:sp>
    <dsp:sp modelId="{C31FBC3A-5569-4B58-ABF0-DD2FBFB14B95}">
      <dsp:nvSpPr>
        <dsp:cNvPr id="0" name=""/>
        <dsp:cNvSpPr/>
      </dsp:nvSpPr>
      <dsp:spPr>
        <a:xfrm rot="10800000">
          <a:off x="2834064" y="3521276"/>
          <a:ext cx="2561470" cy="45459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0,2 %</a:t>
          </a:r>
          <a:endParaRPr lang="ru-RU" sz="1000" kern="1200" dirty="0"/>
        </a:p>
      </dsp:txBody>
      <dsp:txXfrm rot="-10800000">
        <a:off x="3282322" y="3521276"/>
        <a:ext cx="1664955" cy="454594"/>
      </dsp:txXfrm>
    </dsp:sp>
    <dsp:sp modelId="{9F797FD9-7F4D-4C4F-BB23-57DC153B6913}">
      <dsp:nvSpPr>
        <dsp:cNvPr id="0" name=""/>
        <dsp:cNvSpPr/>
      </dsp:nvSpPr>
      <dsp:spPr>
        <a:xfrm rot="10800000">
          <a:off x="3215319" y="3987163"/>
          <a:ext cx="1835591" cy="356330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shade val="51000"/>
                <a:satMod val="130000"/>
              </a:schemeClr>
            </a:gs>
            <a:gs pos="80000">
              <a:schemeClr val="accent2">
                <a:hueOff val="4096329"/>
                <a:satOff val="-5109"/>
                <a:lumOff val="1201"/>
                <a:alphaOff val="0"/>
                <a:shade val="93000"/>
                <a:satMod val="13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Образование 0,1%</a:t>
          </a:r>
          <a:endParaRPr lang="ru-RU" sz="900" kern="1200" dirty="0"/>
        </a:p>
      </dsp:txBody>
      <dsp:txXfrm rot="-10800000">
        <a:off x="3536548" y="3987163"/>
        <a:ext cx="1193134" cy="356330"/>
      </dsp:txXfrm>
    </dsp:sp>
    <dsp:sp modelId="{B73A4EF0-20AD-47E5-BC68-BC13A9D700DF}">
      <dsp:nvSpPr>
        <dsp:cNvPr id="0" name=""/>
        <dsp:cNvSpPr/>
      </dsp:nvSpPr>
      <dsp:spPr>
        <a:xfrm rot="10800000">
          <a:off x="3486730" y="4332201"/>
          <a:ext cx="1256139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Охрана окружающей среды 0,1%</a:t>
          </a:r>
          <a:endParaRPr lang="ru-RU" sz="1100" kern="1200" dirty="0"/>
        </a:p>
      </dsp:txBody>
      <dsp:txXfrm rot="-10800000">
        <a:off x="3486730" y="4332201"/>
        <a:ext cx="1256139" cy="780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проекта бюджета на 2021-2023 , 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2021г.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399470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2022г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1311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2023г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7674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доход(ЕСХН)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2021 год </a:t>
            </a:r>
            <a:r>
              <a:rPr lang="ru-RU" dirty="0"/>
              <a:t>и на плановый период </a:t>
            </a:r>
            <a:r>
              <a:rPr lang="ru-RU" dirty="0" smtClean="0"/>
              <a:t>2022 </a:t>
            </a:r>
            <a:r>
              <a:rPr lang="ru-RU" dirty="0"/>
              <a:t>и </a:t>
            </a:r>
            <a:r>
              <a:rPr lang="ru-RU" dirty="0" smtClean="0"/>
              <a:t>2023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2021-2023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2021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2022 </a:t>
            </a:r>
            <a:r>
              <a:rPr lang="ru-RU" dirty="0"/>
              <a:t>и </a:t>
            </a:r>
            <a:r>
              <a:rPr lang="ru-RU" dirty="0" smtClean="0"/>
              <a:t>2023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2021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2022 </a:t>
            </a:r>
            <a:r>
              <a:rPr lang="ru-RU" dirty="0"/>
              <a:t>и </a:t>
            </a:r>
            <a:r>
              <a:rPr lang="ru-RU" dirty="0" smtClean="0"/>
              <a:t>2023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109042"/>
              </p:ext>
            </p:extLst>
          </p:nvPr>
        </p:nvGraphicFramePr>
        <p:xfrm>
          <a:off x="251520" y="1124744"/>
          <a:ext cx="8352928" cy="51858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2020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2022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2023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48 932,3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56 944,5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57 436,1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39 322,9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27 157,0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22 545,3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23 449,2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25 314,7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579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524,2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564,8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462,8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463,9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21 251,1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33 942,4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33 524,1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544,3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48 932,3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56 944,5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57 436,1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39 322,9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50 491,7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56 944,5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57 436,1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39 322,9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-1 599,4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1 599,4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441772"/>
              </p:ext>
            </p:extLst>
          </p:nvPr>
        </p:nvGraphicFramePr>
        <p:xfrm>
          <a:off x="323528" y="1052733"/>
          <a:ext cx="8712969" cy="475253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2022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2023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27 681,2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23 002,1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23 912,0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25 778,6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27 157,0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22 545,3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23449,2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25 314,7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814,6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11 392,7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12 296,6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13 222,6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814,6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11 392,7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12 296,6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13 222,6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4769,8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effectLst/>
                          <a:latin typeface="Times New Roman"/>
                        </a:rPr>
                        <a:t>4769,8</a:t>
                      </a:r>
                      <a:endParaRPr lang="ru-RU" sz="12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4769,8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effectLst/>
                          <a:latin typeface="Times New Roman"/>
                        </a:rPr>
                        <a:t>4769,8</a:t>
                      </a:r>
                      <a:endParaRPr lang="ru-RU" sz="12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effectLst/>
                          <a:latin typeface="Times New Roman"/>
                        </a:rPr>
                        <a:t>4769,8</a:t>
                      </a:r>
                      <a:endParaRPr lang="ru-RU" sz="12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4769,8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617,3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382,8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382,8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7 322,3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2 617,1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4 939,7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4 705,2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4 705,2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705,2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524,2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456,8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462,8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463,9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447,6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370,8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370,8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370,8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683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26,0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5841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2021г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78153011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086842"/>
              </p:ext>
            </p:extLst>
          </p:nvPr>
        </p:nvGraphicFramePr>
        <p:xfrm>
          <a:off x="107506" y="1052737"/>
          <a:ext cx="8928991" cy="316725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2020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21 251,1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20 951,1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11 045,6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9 941,1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20 950,9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13 962,4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13 544,1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13 544,1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19 979,8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19 979,8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2021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2022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2023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2021г.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807314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Words>685</Words>
  <Application>Microsoft Office PowerPoint</Application>
  <PresentationFormat>Экран (4:3)</PresentationFormat>
  <Paragraphs>223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Тема Office</vt:lpstr>
      <vt:lpstr>Формирование проекта бюджета на 2021-2023 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2021г.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2021 год и на плановый период 2022 и 2023 годов</vt:lpstr>
      <vt:lpstr>Структура расходов бюджета Зимовниковского сельского поселения в 2021г.</vt:lpstr>
      <vt:lpstr>Расходы бюджета Зимовниковского сельского поселения на 2021г.</vt:lpstr>
      <vt:lpstr>Расходы бюджета Зимовниковского сельского поселения на 2022г.</vt:lpstr>
      <vt:lpstr>Расходы бюджета Зимовниковского сельского поселения на 2023г.</vt:lpstr>
      <vt:lpstr>Координационная комиссия по поступлению налогов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135</cp:revision>
  <dcterms:created xsi:type="dcterms:W3CDTF">2013-09-11T11:57:32Z</dcterms:created>
  <dcterms:modified xsi:type="dcterms:W3CDTF">2020-12-08T06:28:55Z</dcterms:modified>
</cp:coreProperties>
</file>