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36031.699999999997</c:v>
                </c:pt>
                <c:pt idx="1">
                  <c:v>40846</c:v>
                </c:pt>
                <c:pt idx="2">
                  <c:v>36065.300000000003</c:v>
                </c:pt>
                <c:pt idx="3">
                  <c:v>35420.9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356224"/>
        <c:axId val="98354688"/>
      </c:barChart>
      <c:catAx>
        <c:axId val="9835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354688"/>
        <c:crosses val="autoZero"/>
        <c:auto val="1"/>
        <c:lblAlgn val="ctr"/>
        <c:lblOffset val="100"/>
        <c:noMultiLvlLbl val="0"/>
      </c:catAx>
      <c:valAx>
        <c:axId val="9835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356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9397</c:v>
                </c:pt>
                <c:pt idx="1">
                  <c:v>2247.9</c:v>
                </c:pt>
                <c:pt idx="2">
                  <c:v>2240</c:v>
                </c:pt>
                <c:pt idx="3">
                  <c:v>5582.2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9185.2000000000007</c:v>
                </c:pt>
                <c:pt idx="1">
                  <c:v>400</c:v>
                </c:pt>
                <c:pt idx="2">
                  <c:v>300</c:v>
                </c:pt>
                <c:pt idx="3">
                  <c:v>14947.2</c:v>
                </c:pt>
                <c:pt idx="4">
                  <c:v>18</c:v>
                </c:pt>
                <c:pt idx="5">
                  <c:v>52</c:v>
                </c:pt>
                <c:pt idx="6">
                  <c:v>13583.6</c:v>
                </c:pt>
                <c:pt idx="7">
                  <c:v>2000</c:v>
                </c:pt>
                <c:pt idx="8">
                  <c:v>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9445.2000000000007</c:v>
                </c:pt>
                <c:pt idx="1">
                  <c:v>400</c:v>
                </c:pt>
                <c:pt idx="2">
                  <c:v>300</c:v>
                </c:pt>
                <c:pt idx="3">
                  <c:v>15109</c:v>
                </c:pt>
                <c:pt idx="4">
                  <c:v>18</c:v>
                </c:pt>
                <c:pt idx="5">
                  <c:v>52</c:v>
                </c:pt>
                <c:pt idx="6">
                  <c:v>8381.1</c:v>
                </c:pt>
                <c:pt idx="7">
                  <c:v>360</c:v>
                </c:pt>
                <c:pt idx="8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9580.2000000000007</c:v>
                </c:pt>
                <c:pt idx="1">
                  <c:v>400</c:v>
                </c:pt>
                <c:pt idx="2">
                  <c:v>300</c:v>
                </c:pt>
                <c:pt idx="3">
                  <c:v>14525.4</c:v>
                </c:pt>
                <c:pt idx="5">
                  <c:v>52</c:v>
                </c:pt>
                <c:pt idx="6">
                  <c:v>8185.3</c:v>
                </c:pt>
                <c:pt idx="7">
                  <c:v>360</c:v>
                </c:pt>
                <c:pt idx="8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33,3%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CA3220F3-8B09-41F8-A016-0726DCF47503}">
      <dgm:prSet custT="1"/>
      <dgm:spPr/>
      <dgm:t>
        <a:bodyPr/>
        <a:lstStyle/>
        <a:p>
          <a:r>
            <a:rPr lang="ru-RU" sz="1200" dirty="0" smtClean="0"/>
            <a:t>Общегосударственные вопросы 22,5%</a:t>
          </a:r>
          <a:endParaRPr lang="ru-RU" sz="1200" dirty="0"/>
        </a:p>
      </dgm:t>
    </dgm:pt>
    <dgm:pt modelId="{81151B37-EA7B-4EBB-980B-DB9AFA179E8F}" type="parTrans" cxnId="{D6E45953-C32E-40F5-A342-46FDFB15DECD}">
      <dgm:prSet/>
      <dgm:spPr/>
      <dgm:t>
        <a:bodyPr/>
        <a:lstStyle/>
        <a:p>
          <a:endParaRPr lang="ru-RU"/>
        </a:p>
      </dgm:t>
    </dgm:pt>
    <dgm:pt modelId="{8BFF1078-BCA0-4C4F-B3F2-A711F5B64163}" type="sibTrans" cxnId="{D6E45953-C32E-40F5-A342-46FDFB15DECD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4,9%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экономика </a:t>
          </a:r>
          <a:r>
            <a:rPr lang="ru-RU" sz="1000" dirty="0" smtClean="0"/>
            <a:t>0,7%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36,6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</a:t>
          </a:r>
          <a:r>
            <a:rPr lang="ru-RU" sz="1400" dirty="0" smtClean="0"/>
            <a:t>политика  0,9%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0,04%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32D4CC70-EC26-483F-8F0F-CECDA8D58C3A}">
      <dgm:prSet custT="1"/>
      <dgm:spPr/>
      <dgm:t>
        <a:bodyPr/>
        <a:lstStyle/>
        <a:p>
          <a:r>
            <a:rPr lang="ru-RU" sz="1600" dirty="0" smtClean="0"/>
            <a:t>Национальная безопасность и правоохранительная деятельность 1,0%</a:t>
          </a:r>
          <a:endParaRPr lang="ru-RU" sz="1600" dirty="0"/>
        </a:p>
      </dgm:t>
    </dgm:pt>
    <dgm:pt modelId="{B5DD8BB1-AD77-44B7-9130-83146C4134DA}" type="parTrans" cxnId="{95F4A61F-7D6D-45C3-9759-E260DF39A18B}">
      <dgm:prSet/>
      <dgm:spPr/>
    </dgm:pt>
    <dgm:pt modelId="{89A1420C-C19C-4903-B8DA-8AC02B090D5E}" type="sibTrans" cxnId="{95F4A61F-7D6D-45C3-9759-E260DF39A18B}">
      <dgm:prSet/>
      <dgm:spPr/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9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9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911-9083-44D0-A858-FAAB998BA8DD}" type="pres">
      <dgm:prSet presAssocID="{CA3220F3-8B09-41F8-A016-0726DCF47503}" presName="Name8" presStyleCnt="0"/>
      <dgm:spPr/>
    </dgm:pt>
    <dgm:pt modelId="{B24227D1-CF39-4DBA-94E6-F4A7FC5D2BB6}" type="pres">
      <dgm:prSet presAssocID="{CA3220F3-8B09-41F8-A016-0726DCF47503}" presName="level" presStyleLbl="node1" presStyleIdx="2" presStyleCnt="9" custScaleY="771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8E624-C348-46F1-9844-C5537BF033B1}" type="pres">
      <dgm:prSet presAssocID="{CA3220F3-8B09-41F8-A016-0726DCF47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9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DB987-A438-49BC-BC0E-076E2EF87C00}" type="pres">
      <dgm:prSet presAssocID="{32D4CC70-EC26-483F-8F0F-CECDA8D58C3A}" presName="Name8" presStyleCnt="0"/>
      <dgm:spPr/>
    </dgm:pt>
    <dgm:pt modelId="{AC40D805-336D-4907-9ADB-78727CCC38AF}" type="pres">
      <dgm:prSet presAssocID="{32D4CC70-EC26-483F-8F0F-CECDA8D58C3A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E9869-7607-4FB0-88CC-9DADB589BD67}" type="pres">
      <dgm:prSet presAssocID="{32D4CC70-EC26-483F-8F0F-CECDA8D58C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9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6" presStyleCnt="9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9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F4669402-AD08-4C24-88FA-B7AC83F20B20}" srcId="{CDD6E540-69D0-4E4D-86F0-1A60EF0CF9B3}" destId="{F50B3DFB-348A-49C9-B544-3EF5C33D9CBF}" srcOrd="8" destOrd="0" parTransId="{64EBA4BA-5811-4F52-A711-94134FE5CDBB}" sibTransId="{1C16F913-06AC-475D-AD0E-81B301513390}"/>
    <dgm:cxn modelId="{29DEBF28-58B1-488E-A538-548EE8C2C7FE}" type="presOf" srcId="{32D4CC70-EC26-483F-8F0F-CECDA8D58C3A}" destId="{AC40D805-336D-4907-9ADB-78727CCC38AF}" srcOrd="0" destOrd="0" presId="urn:microsoft.com/office/officeart/2005/8/layout/pyramid3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6562DDF9-52A8-424B-AD69-18E53E80B03A}" type="presOf" srcId="{CA3220F3-8B09-41F8-A016-0726DCF47503}" destId="{FC68E624-C348-46F1-9844-C5537BF033B1}" srcOrd="1" destOrd="0" presId="urn:microsoft.com/office/officeart/2005/8/layout/pyramid3"/>
    <dgm:cxn modelId="{6B4BF7C5-D873-4C8B-96C8-DFC3976E8BC2}" type="presOf" srcId="{CA3220F3-8B09-41F8-A016-0726DCF47503}" destId="{B24227D1-CF39-4DBA-94E6-F4A7FC5D2BB6}" srcOrd="0" destOrd="0" presId="urn:microsoft.com/office/officeart/2005/8/layout/pyramid3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5F4A61F-7D6D-45C3-9759-E260DF39A18B}" srcId="{CDD6E540-69D0-4E4D-86F0-1A60EF0CF9B3}" destId="{32D4CC70-EC26-483F-8F0F-CECDA8D58C3A}" srcOrd="4" destOrd="0" parTransId="{B5DD8BB1-AD77-44B7-9130-83146C4134DA}" sibTransId="{89A1420C-C19C-4903-B8DA-8AC02B090D5E}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B4944243-B75C-4310-9A0A-A22DAAEBB008}" type="presOf" srcId="{32D4CC70-EC26-483F-8F0F-CECDA8D58C3A}" destId="{179E9869-7607-4FB0-88CC-9DADB589BD67}" srcOrd="1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D6E45953-C32E-40F5-A342-46FDFB15DECD}" srcId="{CDD6E540-69D0-4E4D-86F0-1A60EF0CF9B3}" destId="{CA3220F3-8B09-41F8-A016-0726DCF47503}" srcOrd="2" destOrd="0" parTransId="{81151B37-EA7B-4EBB-980B-DB9AFA179E8F}" sibTransId="{8BFF1078-BCA0-4C4F-B3F2-A711F5B64163}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38F79121-8A0E-4F40-B42F-DA42AD40C478}" type="presParOf" srcId="{0CCD8F41-11DE-47AF-858C-1342650EFD02}" destId="{1FD9D911-9083-44D0-A858-FAAB998BA8DD}" srcOrd="2" destOrd="0" presId="urn:microsoft.com/office/officeart/2005/8/layout/pyramid3"/>
    <dgm:cxn modelId="{DE3F7BCB-6FB5-42CB-986D-A752D80D69F6}" type="presParOf" srcId="{1FD9D911-9083-44D0-A858-FAAB998BA8DD}" destId="{B24227D1-CF39-4DBA-94E6-F4A7FC5D2BB6}" srcOrd="0" destOrd="0" presId="urn:microsoft.com/office/officeart/2005/8/layout/pyramid3"/>
    <dgm:cxn modelId="{C802B396-0C79-40D2-B4CF-27709AF3DCC3}" type="presParOf" srcId="{1FD9D911-9083-44D0-A858-FAAB998BA8DD}" destId="{FC68E624-C348-46F1-9844-C5537BF033B1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ABA54B5-60C6-44F1-B4F3-564FBE943725}" type="presParOf" srcId="{0CCD8F41-11DE-47AF-858C-1342650EFD02}" destId="{3F7DB987-A438-49BC-BC0E-076E2EF87C00}" srcOrd="4" destOrd="0" presId="urn:microsoft.com/office/officeart/2005/8/layout/pyramid3"/>
    <dgm:cxn modelId="{38468B0A-BAA0-48C5-A176-39FD93955597}" type="presParOf" srcId="{3F7DB987-A438-49BC-BC0E-076E2EF87C00}" destId="{AC40D805-336D-4907-9ADB-78727CCC38AF}" srcOrd="0" destOrd="0" presId="urn:microsoft.com/office/officeart/2005/8/layout/pyramid3"/>
    <dgm:cxn modelId="{7976ABDD-5793-4B49-8311-CA8CA3F688EB}" type="presParOf" srcId="{3F7DB987-A438-49BC-BC0E-076E2EF87C00}" destId="{179E9869-7607-4FB0-88CC-9DADB589BD67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8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9750"/>
          <a:ext cx="8052663" cy="4888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36,6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49750"/>
        <a:ext cx="5234231" cy="488834"/>
      </dsp:txXfrm>
    </dsp:sp>
    <dsp:sp modelId="{EEE9C29A-2F30-460D-9437-364B33B69BB3}">
      <dsp:nvSpPr>
        <dsp:cNvPr id="0" name=""/>
        <dsp:cNvSpPr/>
      </dsp:nvSpPr>
      <dsp:spPr>
        <a:xfrm rot="10800000">
          <a:off x="438462" y="557165"/>
          <a:ext cx="7349698" cy="575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33,3%</a:t>
          </a:r>
          <a:endParaRPr lang="ru-RU" sz="1600" kern="1200" dirty="0"/>
        </a:p>
      </dsp:txBody>
      <dsp:txXfrm rot="-10800000">
        <a:off x="1724659" y="557165"/>
        <a:ext cx="4777303" cy="575366"/>
      </dsp:txXfrm>
    </dsp:sp>
    <dsp:sp modelId="{B24227D1-CF39-4DBA-94E6-F4A7FC5D2BB6}">
      <dsp:nvSpPr>
        <dsp:cNvPr id="0" name=""/>
        <dsp:cNvSpPr/>
      </dsp:nvSpPr>
      <dsp:spPr>
        <a:xfrm rot="10800000">
          <a:off x="856511" y="1064200"/>
          <a:ext cx="6516576" cy="62388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Общегосударственные вопросы 22,5%</a:t>
          </a:r>
          <a:endParaRPr lang="ru-RU" sz="1200" kern="1200" dirty="0"/>
        </a:p>
      </dsp:txBody>
      <dsp:txXfrm rot="-10800000">
        <a:off x="1996912" y="1064200"/>
        <a:ext cx="4235774" cy="623887"/>
      </dsp:txXfrm>
    </dsp:sp>
    <dsp:sp modelId="{FBB40A3D-76FC-4A55-B0DF-1B6D00AE845B}">
      <dsp:nvSpPr>
        <dsp:cNvPr id="0" name=""/>
        <dsp:cNvSpPr/>
      </dsp:nvSpPr>
      <dsp:spPr>
        <a:xfrm rot="10800000">
          <a:off x="1358641" y="1688088"/>
          <a:ext cx="5512317" cy="48581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4,9%</a:t>
          </a:r>
          <a:endParaRPr lang="ru-RU" sz="1600" kern="1200" dirty="0"/>
        </a:p>
      </dsp:txBody>
      <dsp:txXfrm rot="-10800000">
        <a:off x="2323296" y="1688088"/>
        <a:ext cx="3583006" cy="485818"/>
      </dsp:txXfrm>
    </dsp:sp>
    <dsp:sp modelId="{AC40D805-336D-4907-9ADB-78727CCC38AF}">
      <dsp:nvSpPr>
        <dsp:cNvPr id="0" name=""/>
        <dsp:cNvSpPr/>
      </dsp:nvSpPr>
      <dsp:spPr>
        <a:xfrm rot="10800000">
          <a:off x="1749647" y="2173907"/>
          <a:ext cx="4730304" cy="80855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безопасность и правоохранительная деятельность 1,0%</a:t>
          </a:r>
          <a:endParaRPr lang="ru-RU" sz="1600" kern="1200" dirty="0"/>
        </a:p>
      </dsp:txBody>
      <dsp:txXfrm rot="-10800000">
        <a:off x="2577451" y="2173907"/>
        <a:ext cx="3074697" cy="808552"/>
      </dsp:txXfrm>
    </dsp:sp>
    <dsp:sp modelId="{78A9B915-B95D-429F-A438-B5E3D8E99534}">
      <dsp:nvSpPr>
        <dsp:cNvPr id="0" name=""/>
        <dsp:cNvSpPr/>
      </dsp:nvSpPr>
      <dsp:spPr>
        <a:xfrm rot="10800000">
          <a:off x="2400403" y="2982460"/>
          <a:ext cx="3428792" cy="48133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</a:t>
          </a:r>
          <a:r>
            <a:rPr lang="ru-RU" sz="1400" kern="1200" dirty="0" smtClean="0"/>
            <a:t>политика  0,9%</a:t>
          </a:r>
          <a:endParaRPr lang="ru-RU" sz="1400" kern="1200" dirty="0"/>
        </a:p>
      </dsp:txBody>
      <dsp:txXfrm rot="-10800000">
        <a:off x="3000442" y="2982460"/>
        <a:ext cx="2228715" cy="481339"/>
      </dsp:txXfrm>
    </dsp:sp>
    <dsp:sp modelId="{C31FBC3A-5569-4B58-ABF0-DD2FBFB14B95}">
      <dsp:nvSpPr>
        <dsp:cNvPr id="0" name=""/>
        <dsp:cNvSpPr/>
      </dsp:nvSpPr>
      <dsp:spPr>
        <a:xfrm rot="10800000">
          <a:off x="2787804" y="3463799"/>
          <a:ext cx="2653990" cy="47101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экономика </a:t>
          </a:r>
          <a:r>
            <a:rPr lang="ru-RU" sz="1000" kern="1200" dirty="0" smtClean="0"/>
            <a:t>0,7%</a:t>
          </a:r>
          <a:endParaRPr lang="ru-RU" sz="1000" kern="1200" dirty="0"/>
        </a:p>
      </dsp:txBody>
      <dsp:txXfrm rot="-10800000">
        <a:off x="3252253" y="3463799"/>
        <a:ext cx="1725093" cy="471014"/>
      </dsp:txXfrm>
    </dsp:sp>
    <dsp:sp modelId="{9F797FD9-7F4D-4C4F-BB23-57DC153B6913}">
      <dsp:nvSpPr>
        <dsp:cNvPr id="0" name=""/>
        <dsp:cNvSpPr/>
      </dsp:nvSpPr>
      <dsp:spPr>
        <a:xfrm rot="10800000">
          <a:off x="3182830" y="3946513"/>
          <a:ext cx="1901893" cy="36920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Образование 0,1%</a:t>
          </a:r>
          <a:endParaRPr lang="ru-RU" sz="900" kern="1200" dirty="0"/>
        </a:p>
      </dsp:txBody>
      <dsp:txXfrm rot="-10800000">
        <a:off x="3515661" y="3946513"/>
        <a:ext cx="1236230" cy="369201"/>
      </dsp:txXfrm>
    </dsp:sp>
    <dsp:sp modelId="{B73A4EF0-20AD-47E5-BC68-BC13A9D700DF}">
      <dsp:nvSpPr>
        <dsp:cNvPr id="0" name=""/>
        <dsp:cNvSpPr/>
      </dsp:nvSpPr>
      <dsp:spPr>
        <a:xfrm rot="10800000">
          <a:off x="3464044" y="4304015"/>
          <a:ext cx="1301511" cy="80855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0,04%</a:t>
          </a:r>
          <a:endParaRPr lang="ru-RU" sz="1100" kern="1200" dirty="0"/>
        </a:p>
      </dsp:txBody>
      <dsp:txXfrm rot="-10800000">
        <a:off x="3464044" y="4304015"/>
        <a:ext cx="1301511" cy="808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2018г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090663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800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2020г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8771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 smtClean="0"/>
              <a:t>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РФ №9 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2017 год </a:t>
            </a:r>
            <a:r>
              <a:rPr lang="ru-RU" dirty="0"/>
              <a:t>и на плановый период </a:t>
            </a:r>
            <a:r>
              <a:rPr lang="ru-RU" dirty="0" smtClean="0"/>
              <a:t>2018 </a:t>
            </a:r>
            <a:r>
              <a:rPr lang="ru-RU" dirty="0"/>
              <a:t>и </a:t>
            </a:r>
            <a:r>
              <a:rPr lang="ru-RU" dirty="0" smtClean="0"/>
              <a:t>2019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2018-2020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2018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2019 </a:t>
            </a:r>
            <a:r>
              <a:rPr lang="ru-RU" dirty="0"/>
              <a:t>и </a:t>
            </a:r>
            <a:r>
              <a:rPr lang="ru-RU" dirty="0" smtClean="0"/>
              <a:t>2020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2018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2019 </a:t>
            </a:r>
            <a:r>
              <a:rPr lang="ru-RU" dirty="0"/>
              <a:t>и </a:t>
            </a:r>
            <a:r>
              <a:rPr lang="ru-RU" dirty="0" smtClean="0"/>
              <a:t>2020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090791"/>
              </p:ext>
            </p:extLst>
          </p:nvPr>
        </p:nvGraphicFramePr>
        <p:xfrm>
          <a:off x="251520" y="1124744"/>
          <a:ext cx="8352928" cy="498101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2017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2018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20 787,0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19 834,0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19 892,5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20 717,6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20 335,3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19 467,1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19 513,4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20 325,8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122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451,7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366,9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379,1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391,8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15 244,7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21 012,0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16 172,8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14 703,3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36 031,7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40</a:t>
                      </a:r>
                      <a:r>
                        <a:rPr lang="ru-RU" sz="1600" b="1" baseline="0" dirty="0" smtClean="0"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effectLst/>
                        </a:rPr>
                        <a:t>846,0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36 065,3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35 420,9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40</a:t>
                      </a:r>
                      <a:r>
                        <a:rPr lang="ru-RU" sz="1600" b="1" baseline="0" dirty="0" smtClean="0">
                          <a:effectLst/>
                        </a:rPr>
                        <a:t> 204,7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40</a:t>
                      </a:r>
                      <a:r>
                        <a:rPr lang="ru-RU" sz="1600" b="1" baseline="0" dirty="0" smtClean="0"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effectLst/>
                        </a:rPr>
                        <a:t>846,0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36 065,3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35 420,9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-4 173,1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4 173,1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819387"/>
              </p:ext>
            </p:extLst>
          </p:nvPr>
        </p:nvGraphicFramePr>
        <p:xfrm>
          <a:off x="323528" y="1052733"/>
          <a:ext cx="8712969" cy="458549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04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20 787,0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19 834,0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19 892,5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20 717,6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20 335,3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19 467,1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19 513,4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20 325,8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93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9 479,5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005,7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10 818,1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9 479,5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10 005,7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10 818,1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20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3 212,0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3 212,0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7 643,8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7 822,2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7 259,8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7 259,8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2 147,2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5 496,6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451,7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366,9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391,8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31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254,2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8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7947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2018г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52002645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354579"/>
              </p:ext>
            </p:extLst>
          </p:nvPr>
        </p:nvGraphicFramePr>
        <p:xfrm>
          <a:off x="107506" y="1052737"/>
          <a:ext cx="8928991" cy="451424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2017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15244,7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21 012,0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16 172,8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14 703,3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12 656,0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12 656,0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12 830,8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11 547,7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346985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из </a:t>
                      </a:r>
                      <a:r>
                        <a:rPr lang="ru-RU" sz="1400" dirty="0" smtClean="0">
                          <a:effectLst/>
                        </a:rPr>
                        <a:t>бюджетов </a:t>
                      </a:r>
                      <a:r>
                        <a:rPr lang="ru-RU" sz="1400" dirty="0">
                          <a:effectLst/>
                        </a:rPr>
                        <a:t>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1 588,5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8 355,8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3 341,8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3 155,4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2018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2019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2020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2018г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414249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</TotalTime>
  <Words>783</Words>
  <Application>Microsoft Office PowerPoint</Application>
  <PresentationFormat>Экран (4:3)</PresentationFormat>
  <Paragraphs>254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2018г.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2018 год и на плановый период 2019 и 2020 годов</vt:lpstr>
      <vt:lpstr>Структура расходов бюджета Зимовниковского сельского поселения в 2018г.</vt:lpstr>
      <vt:lpstr>Расходы бюджета Зимовниковского сельского поселения на 2018г.</vt:lpstr>
      <vt:lpstr>Расходы бюджета Зимовниковского сельского поселения на 2019г.</vt:lpstr>
      <vt:lpstr>Расходы бюджета Зимовниковского сельского поселения на 2020г.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117</cp:revision>
  <dcterms:created xsi:type="dcterms:W3CDTF">2013-09-11T11:57:32Z</dcterms:created>
  <dcterms:modified xsi:type="dcterms:W3CDTF">2017-11-27T12:55:25Z</dcterms:modified>
</cp:coreProperties>
</file>