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 varScale="1">
        <p:scale>
          <a:sx n="75" d="100"/>
          <a:sy n="75" d="100"/>
        </p:scale>
        <p:origin x="-84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50005.2</c:v>
                </c:pt>
                <c:pt idx="1">
                  <c:v>43267.6</c:v>
                </c:pt>
                <c:pt idx="2">
                  <c:v>43544.4</c:v>
                </c:pt>
                <c:pt idx="3">
                  <c:v>44255.6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6087808"/>
        <c:axId val="26089344"/>
      </c:barChart>
      <c:catAx>
        <c:axId val="2608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6089344"/>
        <c:crosses val="autoZero"/>
        <c:auto val="1"/>
        <c:lblAlgn val="ctr"/>
        <c:lblOffset val="100"/>
        <c:noMultiLvlLbl val="0"/>
      </c:catAx>
      <c:valAx>
        <c:axId val="26089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087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10289.6</c:v>
                </c:pt>
                <c:pt idx="1">
                  <c:v>2778.9</c:v>
                </c:pt>
                <c:pt idx="2">
                  <c:v>1677.6</c:v>
                </c:pt>
                <c:pt idx="3">
                  <c:v>4403.1000000000004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9420.2000000000007</c:v>
                </c:pt>
                <c:pt idx="1">
                  <c:v>290</c:v>
                </c:pt>
                <c:pt idx="2">
                  <c:v>1245</c:v>
                </c:pt>
                <c:pt idx="3">
                  <c:v>21800.9</c:v>
                </c:pt>
                <c:pt idx="4">
                  <c:v>40</c:v>
                </c:pt>
                <c:pt idx="5">
                  <c:v>52</c:v>
                </c:pt>
                <c:pt idx="6">
                  <c:v>7889.5</c:v>
                </c:pt>
                <c:pt idx="7">
                  <c:v>2200</c:v>
                </c:pt>
                <c:pt idx="8">
                  <c:v>330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10373.700000000001</c:v>
                </c:pt>
                <c:pt idx="1">
                  <c:v>290</c:v>
                </c:pt>
                <c:pt idx="2">
                  <c:v>870</c:v>
                </c:pt>
                <c:pt idx="3">
                  <c:v>22638.7</c:v>
                </c:pt>
                <c:pt idx="4">
                  <c:v>40</c:v>
                </c:pt>
                <c:pt idx="5">
                  <c:v>52</c:v>
                </c:pt>
                <c:pt idx="6">
                  <c:v>6750</c:v>
                </c:pt>
                <c:pt idx="7">
                  <c:v>330</c:v>
                </c:pt>
                <c:pt idx="8">
                  <c:v>2200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3.0864197530864196E-3"/>
                  <c:y val="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11362.7</c:v>
                </c:pt>
                <c:pt idx="1">
                  <c:v>290</c:v>
                </c:pt>
                <c:pt idx="2">
                  <c:v>870</c:v>
                </c:pt>
                <c:pt idx="3">
                  <c:v>22360.9</c:v>
                </c:pt>
                <c:pt idx="4">
                  <c:v>40</c:v>
                </c:pt>
                <c:pt idx="5">
                  <c:v>52</c:v>
                </c:pt>
                <c:pt idx="6">
                  <c:v>6750</c:v>
                </c:pt>
                <c:pt idx="7">
                  <c:v>330</c:v>
                </c:pt>
                <c:pt idx="8">
                  <c:v>2200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Общегосударственные вопросы 21,0%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спорт </a:t>
          </a:r>
          <a:r>
            <a:rPr lang="ru-RU" sz="1600" dirty="0" smtClean="0"/>
            <a:t>5,0%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000" dirty="0" smtClean="0"/>
            <a:t>Национальная безопасность и правоохранительная деятельность 1,0 %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</a:t>
          </a:r>
          <a:r>
            <a:rPr lang="ru-RU" sz="1950" dirty="0" smtClean="0"/>
            <a:t>50,0 </a:t>
          </a:r>
          <a:r>
            <a:rPr lang="ru-RU" sz="1950" dirty="0" smtClean="0"/>
            <a:t>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900" smtClean="0"/>
            <a:t>Образование 0,1%</a:t>
          </a:r>
          <a:endParaRPr lang="ru-RU" sz="9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политика  </a:t>
          </a:r>
          <a:r>
            <a:rPr lang="ru-RU" sz="1400" dirty="0" smtClean="0"/>
            <a:t>0,8%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F50B3DFB-348A-49C9-B544-3EF5C33D9CBF}">
      <dgm:prSet custT="1"/>
      <dgm:spPr/>
      <dgm:t>
        <a:bodyPr/>
        <a:lstStyle/>
        <a:p>
          <a:r>
            <a:rPr lang="ru-RU" sz="1100" dirty="0" smtClean="0"/>
            <a:t>Охрана окружающей среды </a:t>
          </a:r>
          <a:r>
            <a:rPr lang="ru-RU" sz="1100" dirty="0" smtClean="0"/>
            <a:t>0,1%</a:t>
          </a:r>
          <a:endParaRPr lang="ru-RU" sz="1100" dirty="0"/>
        </a:p>
      </dgm:t>
    </dgm:pt>
    <dgm:pt modelId="{64EBA4BA-5811-4F52-A711-94134FE5CDBB}" type="parTrans" cxnId="{F4669402-AD08-4C24-88FA-B7AC83F20B20}">
      <dgm:prSet/>
      <dgm:spPr/>
      <dgm:t>
        <a:bodyPr/>
        <a:lstStyle/>
        <a:p>
          <a:endParaRPr lang="ru-RU"/>
        </a:p>
      </dgm:t>
    </dgm:pt>
    <dgm:pt modelId="{1C16F913-06AC-475D-AD0E-81B301513390}" type="sibTrans" cxnId="{F4669402-AD08-4C24-88FA-B7AC83F20B20}">
      <dgm:prSet/>
      <dgm:spPr/>
      <dgm:t>
        <a:bodyPr/>
        <a:lstStyle/>
        <a:p>
          <a:endParaRPr lang="ru-RU"/>
        </a:p>
      </dgm:t>
    </dgm:pt>
    <dgm:pt modelId="{32D4CC70-EC26-483F-8F0F-CECDA8D58C3A}">
      <dgm:prSet custT="1"/>
      <dgm:spPr/>
      <dgm:t>
        <a:bodyPr/>
        <a:lstStyle/>
        <a:p>
          <a:r>
            <a:rPr lang="ru-RU" sz="1600" dirty="0" err="1" smtClean="0"/>
            <a:t>НаОбщегосударственные</a:t>
          </a:r>
          <a:r>
            <a:rPr lang="ru-RU" sz="1600" dirty="0" smtClean="0"/>
            <a:t> вопросы </a:t>
          </a:r>
          <a:endParaRPr lang="ru-RU" sz="1600" dirty="0"/>
        </a:p>
      </dgm:t>
    </dgm:pt>
    <dgm:pt modelId="{B5DD8BB1-AD77-44B7-9130-83146C4134DA}" type="parTrans" cxnId="{95F4A61F-7D6D-45C3-9759-E260DF39A18B}">
      <dgm:prSet/>
      <dgm:spPr/>
      <dgm:t>
        <a:bodyPr/>
        <a:lstStyle/>
        <a:p>
          <a:endParaRPr lang="ru-RU"/>
        </a:p>
      </dgm:t>
    </dgm:pt>
    <dgm:pt modelId="{89A1420C-C19C-4903-B8DA-8AC02B090D5E}" type="sibTrans" cxnId="{95F4A61F-7D6D-45C3-9759-E260DF39A18B}">
      <dgm:prSet/>
      <dgm:spPr/>
      <dgm:t>
        <a:bodyPr/>
        <a:lstStyle/>
        <a:p>
          <a:endParaRPr lang="ru-RU"/>
        </a:p>
      </dgm:t>
    </dgm:pt>
    <dgm:pt modelId="{4D1116A6-668E-45D4-A216-B7E4458FBE93}">
      <dgm:prSet phldrT="[Текст]" custT="1"/>
      <dgm:spPr/>
      <dgm:t>
        <a:bodyPr/>
        <a:lstStyle/>
        <a:p>
          <a:r>
            <a:rPr lang="ru-RU" sz="1600" dirty="0" smtClean="0"/>
            <a:t>Культура</a:t>
          </a:r>
          <a:r>
            <a:rPr lang="ru-RU" sz="1600" dirty="0" smtClean="0"/>
            <a:t>, кинематография </a:t>
          </a:r>
          <a:r>
            <a:rPr lang="ru-RU" sz="1600" dirty="0" smtClean="0"/>
            <a:t>18,0%</a:t>
          </a:r>
          <a:endParaRPr lang="ru-RU" dirty="0"/>
        </a:p>
      </dgm:t>
    </dgm:pt>
    <dgm:pt modelId="{3FB9EC71-00C4-4214-9DD9-7918AE88D35E}" type="parTrans" cxnId="{C55647BE-73B1-43BA-A6B4-ADD8E635FF69}">
      <dgm:prSet/>
      <dgm:spPr/>
      <dgm:t>
        <a:bodyPr/>
        <a:lstStyle/>
        <a:p>
          <a:endParaRPr lang="ru-RU"/>
        </a:p>
      </dgm:t>
    </dgm:pt>
    <dgm:pt modelId="{13B467E2-0AE8-4B65-AAA3-4F2B1AED1C68}" type="sibTrans" cxnId="{C55647BE-73B1-43BA-A6B4-ADD8E635FF69}">
      <dgm:prSet/>
      <dgm:spPr/>
      <dgm:t>
        <a:bodyPr/>
        <a:lstStyle/>
        <a:p>
          <a:endParaRPr lang="ru-RU"/>
        </a:p>
      </dgm:t>
    </dgm:pt>
    <dgm:pt modelId="{0F8CF0D2-52F8-43A6-99C6-FC6D771B8BBB}">
      <dgm:prSet custT="1"/>
      <dgm:spPr/>
      <dgm:t>
        <a:bodyPr/>
        <a:lstStyle/>
        <a:p>
          <a:r>
            <a:rPr lang="ru-RU" sz="1600" dirty="0" smtClean="0"/>
            <a:t>Национальная экономика 2,0%</a:t>
          </a:r>
          <a:endParaRPr lang="ru-RU" sz="1600" dirty="0" smtClean="0"/>
        </a:p>
      </dgm:t>
    </dgm:pt>
    <dgm:pt modelId="{4507A91D-9694-4F9B-A7D1-C1DE0D5F0520}" type="parTrans" cxnId="{ABE74D89-F493-46A2-8519-38FCE8B8F884}">
      <dgm:prSet/>
      <dgm:spPr/>
      <dgm:t>
        <a:bodyPr/>
        <a:lstStyle/>
        <a:p>
          <a:endParaRPr lang="ru-RU"/>
        </a:p>
      </dgm:t>
    </dgm:pt>
    <dgm:pt modelId="{98F3D190-326E-4061-B420-BD22B4C4A6F5}" type="sibTrans" cxnId="{ABE74D89-F493-46A2-8519-38FCE8B8F884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</dgm:pt>
    <dgm:pt modelId="{C2406979-E8BA-4465-BC71-FB33630DD0D4}" type="pres">
      <dgm:prSet presAssocID="{9DDA30F1-98D2-4359-B233-ABBA2E88C44C}" presName="level" presStyleLbl="node1" presStyleIdx="0" presStyleCnt="10" custScaleX="9785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1" presStyleCnt="10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3365-06AD-452C-9A39-5EDE99F23F35}" type="pres">
      <dgm:prSet presAssocID="{4D1116A6-668E-45D4-A216-B7E4458FBE93}" presName="Name8" presStyleCnt="0"/>
      <dgm:spPr/>
    </dgm:pt>
    <dgm:pt modelId="{51AB90DC-7651-4E8A-BFD5-1610676F07B8}" type="pres">
      <dgm:prSet presAssocID="{4D1116A6-668E-45D4-A216-B7E4458FBE93}" presName="level" presStyleLbl="node1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C330D-1BB0-46CA-B5DE-5DE311560163}" type="pres">
      <dgm:prSet presAssocID="{4D1116A6-668E-45D4-A216-B7E4458FBE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</dgm:pt>
    <dgm:pt modelId="{FBB40A3D-76FC-4A55-B0DF-1B6D00AE845B}" type="pres">
      <dgm:prSet presAssocID="{2CF7D613-BDB8-49AF-A003-6249B9379510}" presName="level" presStyleLbl="node1" presStyleIdx="3" presStyleCnt="10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DB987-A438-49BC-BC0E-076E2EF87C00}" type="pres">
      <dgm:prSet presAssocID="{32D4CC70-EC26-483F-8F0F-CECDA8D58C3A}" presName="Name8" presStyleCnt="0"/>
      <dgm:spPr/>
    </dgm:pt>
    <dgm:pt modelId="{AC40D805-336D-4907-9ADB-78727CCC38AF}" type="pres">
      <dgm:prSet presAssocID="{32D4CC70-EC26-483F-8F0F-CECDA8D58C3A}" presName="level" presStyleLbl="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E9869-7607-4FB0-88CC-9DADB589BD67}" type="pres">
      <dgm:prSet presAssocID="{32D4CC70-EC26-483F-8F0F-CECDA8D58C3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B150C-EFA9-43E6-A7D3-49B9CF1F733B}" type="pres">
      <dgm:prSet presAssocID="{0F8CF0D2-52F8-43A6-99C6-FC6D771B8BBB}" presName="Name8" presStyleCnt="0"/>
      <dgm:spPr/>
    </dgm:pt>
    <dgm:pt modelId="{A0035297-718F-4E38-97D0-3A432A08B70C}" type="pres">
      <dgm:prSet presAssocID="{0F8CF0D2-52F8-43A6-99C6-FC6D771B8BBB}" presName="level" presStyleLbl="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BA6BD-BA69-4CC9-8E71-5D3F2054E25B}" type="pres">
      <dgm:prSet presAssocID="{0F8CF0D2-52F8-43A6-99C6-FC6D771B8B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6" presStyleCnt="10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</dgm:pt>
    <dgm:pt modelId="{C31FBC3A-5569-4B58-ABF0-DD2FBFB14B95}" type="pres">
      <dgm:prSet presAssocID="{982DA468-8AE9-470B-9426-842C032F8133}" presName="level" presStyleLbl="node1" presStyleIdx="7" presStyleCnt="10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</dgm:pt>
    <dgm:pt modelId="{9F797FD9-7F4D-4C4F-BB23-57DC153B6913}" type="pres">
      <dgm:prSet presAssocID="{6F75F408-2812-41A2-8CBB-7B69F24ADDFD}" presName="level" presStyleLbl="node1" presStyleIdx="8" presStyleCnt="10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7C2AC-F8C4-4A41-8AA5-40BB918B303C}" type="pres">
      <dgm:prSet presAssocID="{F50B3DFB-348A-49C9-B544-3EF5C33D9CBF}" presName="Name8" presStyleCnt="0"/>
      <dgm:spPr/>
    </dgm:pt>
    <dgm:pt modelId="{B73A4EF0-20AD-47E5-BC68-BC13A9D700DF}" type="pres">
      <dgm:prSet presAssocID="{F50B3DFB-348A-49C9-B544-3EF5C33D9CBF}" presName="level" presStyleLbl="node1" presStyleIdx="9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F9DDE-9416-4765-B1EA-E9CC7EFD4906}" type="pres">
      <dgm:prSet presAssocID="{F50B3DFB-348A-49C9-B544-3EF5C33D9C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F095A3-9E2E-4326-8895-0A00DD3FD1CE}" type="presOf" srcId="{2CF7D613-BDB8-49AF-A003-6249B9379510}" destId="{D57DEA8B-6382-464F-A83D-7771ADC20407}" srcOrd="1" destOrd="0" presId="urn:microsoft.com/office/officeart/2005/8/layout/pyramid3"/>
    <dgm:cxn modelId="{F4669402-AD08-4C24-88FA-B7AC83F20B20}" srcId="{CDD6E540-69D0-4E4D-86F0-1A60EF0CF9B3}" destId="{F50B3DFB-348A-49C9-B544-3EF5C33D9CBF}" srcOrd="9" destOrd="0" parTransId="{64EBA4BA-5811-4F52-A711-94134FE5CDBB}" sibTransId="{1C16F913-06AC-475D-AD0E-81B301513390}"/>
    <dgm:cxn modelId="{ABE74D89-F493-46A2-8519-38FCE8B8F884}" srcId="{CDD6E540-69D0-4E4D-86F0-1A60EF0CF9B3}" destId="{0F8CF0D2-52F8-43A6-99C6-FC6D771B8BBB}" srcOrd="5" destOrd="0" parTransId="{4507A91D-9694-4F9B-A7D1-C1DE0D5F0520}" sibTransId="{98F3D190-326E-4061-B420-BD22B4C4A6F5}"/>
    <dgm:cxn modelId="{29DEBF28-58B1-488E-A538-548EE8C2C7FE}" type="presOf" srcId="{32D4CC70-EC26-483F-8F0F-CECDA8D58C3A}" destId="{AC40D805-336D-4907-9ADB-78727CCC38AF}" srcOrd="0" destOrd="0" presId="urn:microsoft.com/office/officeart/2005/8/layout/pyramid3"/>
    <dgm:cxn modelId="{47B3EFE1-3D0E-4E7A-90F9-9922AE1D6649}" srcId="{CDD6E540-69D0-4E4D-86F0-1A60EF0CF9B3}" destId="{982DA468-8AE9-470B-9426-842C032F8133}" srcOrd="7" destOrd="0" parTransId="{BE665038-B30E-4A2C-A46B-75D772E3DBE9}" sibTransId="{64D4E8EE-81F2-4F8A-9086-0258AACFA480}"/>
    <dgm:cxn modelId="{4B86D60F-3D1E-4E1F-A2F3-2EE1F5E1CBA3}" srcId="{CDD6E540-69D0-4E4D-86F0-1A60EF0CF9B3}" destId="{712C064F-A370-42AB-9EFF-4B824EEF4C61}" srcOrd="6" destOrd="0" parTransId="{18C1983D-0874-448F-8426-25671484AA2F}" sibTransId="{80D8EC75-BACA-41E1-A54D-C2AE644819FB}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CE8D9AAA-E0A7-46CC-A5BE-7CFCB5EA0430}" type="presOf" srcId="{F50B3DFB-348A-49C9-B544-3EF5C33D9CBF}" destId="{B73A4EF0-20AD-47E5-BC68-BC13A9D700DF}" srcOrd="0" destOrd="0" presId="urn:microsoft.com/office/officeart/2005/8/layout/pyramid3"/>
    <dgm:cxn modelId="{95F4A61F-7D6D-45C3-9759-E260DF39A18B}" srcId="{CDD6E540-69D0-4E4D-86F0-1A60EF0CF9B3}" destId="{32D4CC70-EC26-483F-8F0F-CECDA8D58C3A}" srcOrd="4" destOrd="0" parTransId="{B5DD8BB1-AD77-44B7-9130-83146C4134DA}" sibTransId="{89A1420C-C19C-4903-B8DA-8AC02B090D5E}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1479BD15-6C4F-4F00-9810-37D9EE0FB07E}" type="presOf" srcId="{0F8CF0D2-52F8-43A6-99C6-FC6D771B8BBB}" destId="{987BA6BD-BA69-4CC9-8E71-5D3F2054E25B}" srcOrd="1" destOrd="0" presId="urn:microsoft.com/office/officeart/2005/8/layout/pyramid3"/>
    <dgm:cxn modelId="{C55647BE-73B1-43BA-A6B4-ADD8E635FF69}" srcId="{CDD6E540-69D0-4E4D-86F0-1A60EF0CF9B3}" destId="{4D1116A6-668E-45D4-A216-B7E4458FBE93}" srcOrd="2" destOrd="0" parTransId="{3FB9EC71-00C4-4214-9DD9-7918AE88D35E}" sibTransId="{13B467E2-0AE8-4B65-AAA3-4F2B1AED1C68}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B4944243-B75C-4310-9A0A-A22DAAEBB008}" type="presOf" srcId="{32D4CC70-EC26-483F-8F0F-CECDA8D58C3A}" destId="{179E9869-7607-4FB0-88CC-9DADB589BD67}" srcOrd="1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613285E4-4DEA-458A-9EF5-959E57E3B450}" type="presOf" srcId="{F50B3DFB-348A-49C9-B544-3EF5C33D9CBF}" destId="{817F9DDE-9416-4765-B1EA-E9CC7EFD4906}" srcOrd="1" destOrd="0" presId="urn:microsoft.com/office/officeart/2005/8/layout/pyramid3"/>
    <dgm:cxn modelId="{00DCFA35-98C2-4528-AEAD-E37837F87F48}" srcId="{CDD6E540-69D0-4E4D-86F0-1A60EF0CF9B3}" destId="{6F75F408-2812-41A2-8CBB-7B69F24ADDFD}" srcOrd="8" destOrd="0" parTransId="{F6FE0BB8-D7B1-4CA9-8108-75B437313692}" sibTransId="{470583CB-42A2-44F9-B0A1-91E295F7069E}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7F3DAE2D-AA1E-4B49-A9C5-A6F7236C20A2}" type="presOf" srcId="{6F75F408-2812-41A2-8CBB-7B69F24ADDFD}" destId="{9F797FD9-7F4D-4C4F-BB23-57DC153B6913}" srcOrd="0" destOrd="0" presId="urn:microsoft.com/office/officeart/2005/8/layout/pyramid3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EB636D84-9995-49D9-83EF-A50995D59EBA}" type="presOf" srcId="{0F8CF0D2-52F8-43A6-99C6-FC6D771B8BBB}" destId="{A0035297-718F-4E38-97D0-3A432A08B70C}" srcOrd="0" destOrd="0" presId="urn:microsoft.com/office/officeart/2005/8/layout/pyramid3"/>
    <dgm:cxn modelId="{74B135F2-367B-474F-AAE4-3AD9332A50F4}" type="presOf" srcId="{2CF7D613-BDB8-49AF-A003-6249B9379510}" destId="{FBB40A3D-76FC-4A55-B0DF-1B6D00AE845B}" srcOrd="0" destOrd="0" presId="urn:microsoft.com/office/officeart/2005/8/layout/pyramid3"/>
    <dgm:cxn modelId="{B951EB0F-B4F2-4792-B36A-DBDBEE10FDF7}" type="presOf" srcId="{982DA468-8AE9-470B-9426-842C032F8133}" destId="{B0944C1B-0DE0-47BC-93F2-87096A1DA4E7}" srcOrd="1" destOrd="0" presId="urn:microsoft.com/office/officeart/2005/8/layout/pyramid3"/>
    <dgm:cxn modelId="{F1548CD1-3AC8-4245-BC62-4C75DF33AFF4}" type="presOf" srcId="{982DA468-8AE9-470B-9426-842C032F8133}" destId="{C31FBC3A-5569-4B58-ABF0-DD2FBFB14B95}" srcOrd="0" destOrd="0" presId="urn:microsoft.com/office/officeart/2005/8/layout/pyramid3"/>
    <dgm:cxn modelId="{8E6C73CE-6F86-44A7-A3AE-02F979A63AA8}" type="presOf" srcId="{4D1116A6-668E-45D4-A216-B7E4458FBE93}" destId="{8D1C330D-1BB0-46CA-B5DE-5DE311560163}" srcOrd="1" destOrd="0" presId="urn:microsoft.com/office/officeart/2005/8/layout/pyramid3"/>
    <dgm:cxn modelId="{93B48CE0-83CE-4F8D-8604-85ABAC8BA408}" type="presOf" srcId="{6F75F408-2812-41A2-8CBB-7B69F24ADDFD}" destId="{53BAD7D0-9678-484F-B459-4C2F210EEACA}" srcOrd="1" destOrd="0" presId="urn:microsoft.com/office/officeart/2005/8/layout/pyramid3"/>
    <dgm:cxn modelId="{E5E5C3D4-5949-4864-B74E-887C551ED0AE}" type="presOf" srcId="{4D1116A6-668E-45D4-A216-B7E4458FBE93}" destId="{51AB90DC-7651-4E8A-BFD5-1610676F07B8}" srcOrd="0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B6C0F1AE-F370-41E7-99DE-2912F9E75443}" type="presParOf" srcId="{0CCD8F41-11DE-47AF-858C-1342650EFD02}" destId="{FE3C3365-06AD-452C-9A39-5EDE99F23F35}" srcOrd="2" destOrd="0" presId="urn:microsoft.com/office/officeart/2005/8/layout/pyramid3"/>
    <dgm:cxn modelId="{B2B9BCD6-66A8-4CF5-92AE-175D10D1B52A}" type="presParOf" srcId="{FE3C3365-06AD-452C-9A39-5EDE99F23F35}" destId="{51AB90DC-7651-4E8A-BFD5-1610676F07B8}" srcOrd="0" destOrd="0" presId="urn:microsoft.com/office/officeart/2005/8/layout/pyramid3"/>
    <dgm:cxn modelId="{ADD23296-EF76-42FA-8A2F-A3984F5FE443}" type="presParOf" srcId="{FE3C3365-06AD-452C-9A39-5EDE99F23F35}" destId="{8D1C330D-1BB0-46CA-B5DE-5DE311560163}" srcOrd="1" destOrd="0" presId="urn:microsoft.com/office/officeart/2005/8/layout/pyramid3"/>
    <dgm:cxn modelId="{8108294E-21D0-47FE-890F-39D7D99BE4C1}" type="presParOf" srcId="{0CCD8F41-11DE-47AF-858C-1342650EFD02}" destId="{184DED99-355A-4C9E-A8C7-EC86D4748F88}" srcOrd="3" destOrd="0" presId="urn:microsoft.com/office/officeart/2005/8/layout/pyramid3"/>
    <dgm:cxn modelId="{8ADB2D5A-E1CE-446F-BB6F-5D058CFB89A1}" type="presParOf" srcId="{184DED99-355A-4C9E-A8C7-EC86D4748F88}" destId="{FBB40A3D-76FC-4A55-B0DF-1B6D00AE845B}" srcOrd="0" destOrd="0" presId="urn:microsoft.com/office/officeart/2005/8/layout/pyramid3"/>
    <dgm:cxn modelId="{6DB2E840-3B51-4C62-A32D-DD1ABEA6BBAE}" type="presParOf" srcId="{184DED99-355A-4C9E-A8C7-EC86D4748F88}" destId="{D57DEA8B-6382-464F-A83D-7771ADC20407}" srcOrd="1" destOrd="0" presId="urn:microsoft.com/office/officeart/2005/8/layout/pyramid3"/>
    <dgm:cxn modelId="{BABA54B5-60C6-44F1-B4F3-564FBE943725}" type="presParOf" srcId="{0CCD8F41-11DE-47AF-858C-1342650EFD02}" destId="{3F7DB987-A438-49BC-BC0E-076E2EF87C00}" srcOrd="4" destOrd="0" presId="urn:microsoft.com/office/officeart/2005/8/layout/pyramid3"/>
    <dgm:cxn modelId="{38468B0A-BAA0-48C5-A176-39FD93955597}" type="presParOf" srcId="{3F7DB987-A438-49BC-BC0E-076E2EF87C00}" destId="{AC40D805-336D-4907-9ADB-78727CCC38AF}" srcOrd="0" destOrd="0" presId="urn:microsoft.com/office/officeart/2005/8/layout/pyramid3"/>
    <dgm:cxn modelId="{7976ABDD-5793-4B49-8311-CA8CA3F688EB}" type="presParOf" srcId="{3F7DB987-A438-49BC-BC0E-076E2EF87C00}" destId="{179E9869-7607-4FB0-88CC-9DADB589BD67}" srcOrd="1" destOrd="0" presId="urn:microsoft.com/office/officeart/2005/8/layout/pyramid3"/>
    <dgm:cxn modelId="{B52A5D79-9349-4E02-8AEF-39E7CD6A0466}" type="presParOf" srcId="{0CCD8F41-11DE-47AF-858C-1342650EFD02}" destId="{44AB150C-EFA9-43E6-A7D3-49B9CF1F733B}" srcOrd="5" destOrd="0" presId="urn:microsoft.com/office/officeart/2005/8/layout/pyramid3"/>
    <dgm:cxn modelId="{449D2339-D036-476B-A456-C7B78832E729}" type="presParOf" srcId="{44AB150C-EFA9-43E6-A7D3-49B9CF1F733B}" destId="{A0035297-718F-4E38-97D0-3A432A08B70C}" srcOrd="0" destOrd="0" presId="urn:microsoft.com/office/officeart/2005/8/layout/pyramid3"/>
    <dgm:cxn modelId="{F543FA2D-9E2D-426A-90DA-8B78B125255B}" type="presParOf" srcId="{44AB150C-EFA9-43E6-A7D3-49B9CF1F733B}" destId="{987BA6BD-BA69-4CC9-8E71-5D3F2054E25B}" srcOrd="1" destOrd="0" presId="urn:microsoft.com/office/officeart/2005/8/layout/pyramid3"/>
    <dgm:cxn modelId="{3E130F5F-8150-4A37-AD44-60542DC5096E}" type="presParOf" srcId="{0CCD8F41-11DE-47AF-858C-1342650EFD02}" destId="{6CDD7B89-1A84-474C-8BCF-8A43DF5DBEEA}" srcOrd="6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7484CC6F-9993-41BD-BA54-71CCA360800A}" type="presParOf" srcId="{0CCD8F41-11DE-47AF-858C-1342650EFD02}" destId="{60918B7D-FAED-4FF5-925A-5BF2B2B63C35}" srcOrd="7" destOrd="0" presId="urn:microsoft.com/office/officeart/2005/8/layout/pyramid3"/>
    <dgm:cxn modelId="{340A56CB-2A83-4692-847D-B3231B6F21DE}" type="presParOf" srcId="{60918B7D-FAED-4FF5-925A-5BF2B2B63C35}" destId="{C31FBC3A-5569-4B58-ABF0-DD2FBFB14B95}" srcOrd="0" destOrd="0" presId="urn:microsoft.com/office/officeart/2005/8/layout/pyramid3"/>
    <dgm:cxn modelId="{52574ED5-013D-4570-914F-08ED9EA4B0B3}" type="presParOf" srcId="{60918B7D-FAED-4FF5-925A-5BF2B2B63C35}" destId="{B0944C1B-0DE0-47BC-93F2-87096A1DA4E7}" srcOrd="1" destOrd="0" presId="urn:microsoft.com/office/officeart/2005/8/layout/pyramid3"/>
    <dgm:cxn modelId="{C121D4E5-4101-4331-AC14-EABCE94A5EB6}" type="presParOf" srcId="{0CCD8F41-11DE-47AF-858C-1342650EFD02}" destId="{C279CB73-81E9-404F-A828-4269F7D751B0}" srcOrd="8" destOrd="0" presId="urn:microsoft.com/office/officeart/2005/8/layout/pyramid3"/>
    <dgm:cxn modelId="{5B018003-7CFA-4DAA-A618-BEFFAF3DBB53}" type="presParOf" srcId="{C279CB73-81E9-404F-A828-4269F7D751B0}" destId="{9F797FD9-7F4D-4C4F-BB23-57DC153B6913}" srcOrd="0" destOrd="0" presId="urn:microsoft.com/office/officeart/2005/8/layout/pyramid3"/>
    <dgm:cxn modelId="{03148B7F-CA4E-4E06-93C8-A65494E9B477}" type="presParOf" srcId="{C279CB73-81E9-404F-A828-4269F7D751B0}" destId="{53BAD7D0-9678-484F-B459-4C2F210EEACA}" srcOrd="1" destOrd="0" presId="urn:microsoft.com/office/officeart/2005/8/layout/pyramid3"/>
    <dgm:cxn modelId="{BC74792D-6E46-46EC-AA99-F840222F6FA0}" type="presParOf" srcId="{0CCD8F41-11DE-47AF-858C-1342650EFD02}" destId="{3537C2AC-F8C4-4A41-8AA5-40BB918B303C}" srcOrd="9" destOrd="0" presId="urn:microsoft.com/office/officeart/2005/8/layout/pyramid3"/>
    <dgm:cxn modelId="{6F87FCAE-5031-45C6-A54A-6F9983A23A63}" type="presParOf" srcId="{3537C2AC-F8C4-4A41-8AA5-40BB918B303C}" destId="{B73A4EF0-20AD-47E5-BC68-BC13A9D700DF}" srcOrd="0" destOrd="0" presId="urn:microsoft.com/office/officeart/2005/8/layout/pyramid3"/>
    <dgm:cxn modelId="{31FF8A60-C99D-495E-8F8B-F3FBFCAA962F}" type="presParOf" srcId="{3537C2AC-F8C4-4A41-8AA5-40BB918B303C}" destId="{817F9DDE-9416-4765-B1EA-E9CC7EFD490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176936" y="41657"/>
          <a:ext cx="8052663" cy="40931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</a:t>
          </a:r>
          <a:r>
            <a:rPr lang="ru-RU" sz="1950" kern="1200" dirty="0" smtClean="0"/>
            <a:t>50,0 </a:t>
          </a:r>
          <a:r>
            <a:rPr lang="ru-RU" sz="1950" kern="1200" dirty="0" smtClean="0"/>
            <a:t>%</a:t>
          </a:r>
          <a:endParaRPr lang="ru-RU" sz="1950" kern="1200" dirty="0"/>
        </a:p>
      </dsp:txBody>
      <dsp:txXfrm rot="-10800000">
        <a:off x="1586152" y="41657"/>
        <a:ext cx="5234231" cy="409316"/>
      </dsp:txXfrm>
    </dsp:sp>
    <dsp:sp modelId="{EEE9C29A-2F30-460D-9437-364B33B69BB3}">
      <dsp:nvSpPr>
        <dsp:cNvPr id="0" name=""/>
        <dsp:cNvSpPr/>
      </dsp:nvSpPr>
      <dsp:spPr>
        <a:xfrm rot="10800000">
          <a:off x="375237" y="466532"/>
          <a:ext cx="7476096" cy="481772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520169"/>
                <a:satOff val="-649"/>
                <a:lumOff val="153"/>
                <a:alphaOff val="0"/>
                <a:shade val="51000"/>
                <a:satMod val="130000"/>
              </a:schemeClr>
            </a:gs>
            <a:gs pos="80000">
              <a:schemeClr val="accent2">
                <a:hueOff val="520169"/>
                <a:satOff val="-649"/>
                <a:lumOff val="153"/>
                <a:alphaOff val="0"/>
                <a:shade val="93000"/>
                <a:satMod val="130000"/>
              </a:schemeClr>
            </a:gs>
            <a:gs pos="100000">
              <a:schemeClr val="accent2">
                <a:hueOff val="520169"/>
                <a:satOff val="-649"/>
                <a:lumOff val="1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Общегосударственные вопросы 21,0%</a:t>
          </a:r>
          <a:endParaRPr lang="ru-RU" sz="1600" kern="1200" dirty="0"/>
        </a:p>
      </dsp:txBody>
      <dsp:txXfrm rot="-10800000">
        <a:off x="1683554" y="466532"/>
        <a:ext cx="4859462" cy="481772"/>
      </dsp:txXfrm>
    </dsp:sp>
    <dsp:sp modelId="{51AB90DC-7651-4E8A-BFD5-1610676F07B8}">
      <dsp:nvSpPr>
        <dsp:cNvPr id="0" name=""/>
        <dsp:cNvSpPr/>
      </dsp:nvSpPr>
      <dsp:spPr>
        <a:xfrm rot="10800000">
          <a:off x="717184" y="891089"/>
          <a:ext cx="6795231" cy="67702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040338"/>
                <a:satOff val="-1298"/>
                <a:lumOff val="305"/>
                <a:alphaOff val="0"/>
                <a:shade val="51000"/>
                <a:satMod val="130000"/>
              </a:schemeClr>
            </a:gs>
            <a:gs pos="80000">
              <a:schemeClr val="accent2">
                <a:hueOff val="1040338"/>
                <a:satOff val="-1298"/>
                <a:lumOff val="305"/>
                <a:alphaOff val="0"/>
                <a:shade val="93000"/>
                <a:satMod val="130000"/>
              </a:schemeClr>
            </a:gs>
            <a:gs pos="100000">
              <a:schemeClr val="accent2">
                <a:hueOff val="1040338"/>
                <a:satOff val="-1298"/>
                <a:lumOff val="3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</a:t>
          </a:r>
          <a:r>
            <a:rPr lang="ru-RU" sz="1600" kern="1200" dirty="0" smtClean="0"/>
            <a:t>, кинематография </a:t>
          </a:r>
          <a:r>
            <a:rPr lang="ru-RU" sz="1600" kern="1200" dirty="0" smtClean="0"/>
            <a:t>18,0%</a:t>
          </a:r>
          <a:endParaRPr lang="ru-RU" kern="1200" dirty="0"/>
        </a:p>
      </dsp:txBody>
      <dsp:txXfrm rot="-10800000">
        <a:off x="1906349" y="891089"/>
        <a:ext cx="4416900" cy="677026"/>
      </dsp:txXfrm>
    </dsp:sp>
    <dsp:sp modelId="{FBB40A3D-76FC-4A55-B0DF-1B6D00AE845B}">
      <dsp:nvSpPr>
        <dsp:cNvPr id="0" name=""/>
        <dsp:cNvSpPr/>
      </dsp:nvSpPr>
      <dsp:spPr>
        <a:xfrm rot="10800000">
          <a:off x="1262082" y="1568115"/>
          <a:ext cx="5705434" cy="40679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спорт </a:t>
          </a:r>
          <a:r>
            <a:rPr lang="ru-RU" sz="1600" kern="1200" dirty="0" smtClean="0"/>
            <a:t>5,0%</a:t>
          </a:r>
          <a:endParaRPr lang="ru-RU" sz="1600" kern="1200" dirty="0"/>
        </a:p>
      </dsp:txBody>
      <dsp:txXfrm rot="-10800000">
        <a:off x="2260533" y="1568115"/>
        <a:ext cx="3708532" cy="406791"/>
      </dsp:txXfrm>
    </dsp:sp>
    <dsp:sp modelId="{AC40D805-336D-4907-9ADB-78727CCC38AF}">
      <dsp:nvSpPr>
        <dsp:cNvPr id="0" name=""/>
        <dsp:cNvSpPr/>
      </dsp:nvSpPr>
      <dsp:spPr>
        <a:xfrm rot="10800000">
          <a:off x="1589484" y="1974907"/>
          <a:ext cx="5050630" cy="67702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080675"/>
                <a:satOff val="-2595"/>
                <a:lumOff val="610"/>
                <a:alphaOff val="0"/>
                <a:shade val="51000"/>
                <a:satMod val="130000"/>
              </a:schemeClr>
            </a:gs>
            <a:gs pos="80000">
              <a:schemeClr val="accent2">
                <a:hueOff val="2080675"/>
                <a:satOff val="-2595"/>
                <a:lumOff val="610"/>
                <a:alphaOff val="0"/>
                <a:shade val="93000"/>
                <a:satMod val="130000"/>
              </a:schemeClr>
            </a:gs>
            <a:gs pos="100000">
              <a:schemeClr val="accent2">
                <a:hueOff val="2080675"/>
                <a:satOff val="-2595"/>
                <a:lumOff val="61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НаОбщегосударственные</a:t>
          </a:r>
          <a:r>
            <a:rPr lang="ru-RU" sz="1600" kern="1200" dirty="0" smtClean="0"/>
            <a:t> вопросы </a:t>
          </a:r>
          <a:endParaRPr lang="ru-RU" sz="1600" kern="1200" dirty="0"/>
        </a:p>
      </dsp:txBody>
      <dsp:txXfrm rot="-10800000">
        <a:off x="2473345" y="1974907"/>
        <a:ext cx="3282909" cy="677026"/>
      </dsp:txXfrm>
    </dsp:sp>
    <dsp:sp modelId="{A0035297-718F-4E38-97D0-3A432A08B70C}">
      <dsp:nvSpPr>
        <dsp:cNvPr id="0" name=""/>
        <dsp:cNvSpPr/>
      </dsp:nvSpPr>
      <dsp:spPr>
        <a:xfrm rot="10800000">
          <a:off x="2134383" y="2651934"/>
          <a:ext cx="3960833" cy="67702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600844"/>
                <a:satOff val="-3244"/>
                <a:lumOff val="763"/>
                <a:alphaOff val="0"/>
                <a:shade val="51000"/>
                <a:satMod val="130000"/>
              </a:schemeClr>
            </a:gs>
            <a:gs pos="80000">
              <a:schemeClr val="accent2">
                <a:hueOff val="2600844"/>
                <a:satOff val="-3244"/>
                <a:lumOff val="763"/>
                <a:alphaOff val="0"/>
                <a:shade val="93000"/>
                <a:satMod val="130000"/>
              </a:schemeClr>
            </a:gs>
            <a:gs pos="100000">
              <a:schemeClr val="accent2">
                <a:hueOff val="2600844"/>
                <a:satOff val="-3244"/>
                <a:lumOff val="7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Национальная экономика 2,0%</a:t>
          </a:r>
          <a:endParaRPr lang="ru-RU" sz="1600" kern="1200" dirty="0" smtClean="0"/>
        </a:p>
      </dsp:txBody>
      <dsp:txXfrm rot="-10800000">
        <a:off x="2827529" y="2651934"/>
        <a:ext cx="2574541" cy="677026"/>
      </dsp:txXfrm>
    </dsp:sp>
    <dsp:sp modelId="{78A9B915-B95D-429F-A438-B5E3D8E99534}">
      <dsp:nvSpPr>
        <dsp:cNvPr id="0" name=""/>
        <dsp:cNvSpPr/>
      </dsp:nvSpPr>
      <dsp:spPr>
        <a:xfrm rot="10800000">
          <a:off x="2679281" y="3328961"/>
          <a:ext cx="2871036" cy="403040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политика  </a:t>
          </a:r>
          <a:r>
            <a:rPr lang="ru-RU" sz="1400" kern="1200" dirty="0" smtClean="0"/>
            <a:t>0,8%</a:t>
          </a:r>
          <a:endParaRPr lang="ru-RU" sz="1400" kern="1200" dirty="0"/>
        </a:p>
      </dsp:txBody>
      <dsp:txXfrm rot="-10800000">
        <a:off x="3181713" y="3328961"/>
        <a:ext cx="1866173" cy="403040"/>
      </dsp:txXfrm>
    </dsp:sp>
    <dsp:sp modelId="{C31FBC3A-5569-4B58-ABF0-DD2FBFB14B95}">
      <dsp:nvSpPr>
        <dsp:cNvPr id="0" name=""/>
        <dsp:cNvSpPr/>
      </dsp:nvSpPr>
      <dsp:spPr>
        <a:xfrm rot="10800000">
          <a:off x="3003665" y="3732001"/>
          <a:ext cx="2222269" cy="394395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641181"/>
                <a:satOff val="-4541"/>
                <a:lumOff val="1068"/>
                <a:alphaOff val="0"/>
                <a:shade val="51000"/>
                <a:satMod val="130000"/>
              </a:schemeClr>
            </a:gs>
            <a:gs pos="80000">
              <a:schemeClr val="accent2">
                <a:hueOff val="3641181"/>
                <a:satOff val="-4541"/>
                <a:lumOff val="1068"/>
                <a:alphaOff val="0"/>
                <a:shade val="93000"/>
                <a:satMod val="130000"/>
              </a:schemeClr>
            </a:gs>
            <a:gs pos="100000">
              <a:schemeClr val="accent2">
                <a:hueOff val="3641181"/>
                <a:satOff val="-4541"/>
                <a:lumOff val="10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Национальная безопасность и правоохранительная деятельность 1,0 %</a:t>
          </a:r>
          <a:endParaRPr lang="ru-RU" sz="1000" kern="1200" dirty="0"/>
        </a:p>
      </dsp:txBody>
      <dsp:txXfrm rot="-10800000">
        <a:off x="3392562" y="3732001"/>
        <a:ext cx="1444475" cy="394395"/>
      </dsp:txXfrm>
    </dsp:sp>
    <dsp:sp modelId="{9F797FD9-7F4D-4C4F-BB23-57DC153B6913}">
      <dsp:nvSpPr>
        <dsp:cNvPr id="0" name=""/>
        <dsp:cNvSpPr/>
      </dsp:nvSpPr>
      <dsp:spPr>
        <a:xfrm rot="10800000">
          <a:off x="3334432" y="4136193"/>
          <a:ext cx="1592515" cy="309143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161350"/>
                <a:satOff val="-5190"/>
                <a:lumOff val="1220"/>
                <a:alphaOff val="0"/>
                <a:shade val="51000"/>
                <a:satMod val="130000"/>
              </a:schemeClr>
            </a:gs>
            <a:gs pos="80000">
              <a:schemeClr val="accent2">
                <a:hueOff val="4161350"/>
                <a:satOff val="-5190"/>
                <a:lumOff val="1220"/>
                <a:alphaOff val="0"/>
                <a:shade val="93000"/>
                <a:satMod val="130000"/>
              </a:schemeClr>
            </a:gs>
            <a:gs pos="100000">
              <a:schemeClr val="accent2">
                <a:hueOff val="4161350"/>
                <a:satOff val="-5190"/>
                <a:lumOff val="122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/>
            <a:t>Образование 0,1%</a:t>
          </a:r>
          <a:endParaRPr lang="ru-RU" sz="900" kern="1200" dirty="0"/>
        </a:p>
      </dsp:txBody>
      <dsp:txXfrm rot="-10800000">
        <a:off x="3613122" y="4136193"/>
        <a:ext cx="1035134" cy="309143"/>
      </dsp:txXfrm>
    </dsp:sp>
    <dsp:sp modelId="{B73A4EF0-20AD-47E5-BC68-BC13A9D700DF}">
      <dsp:nvSpPr>
        <dsp:cNvPr id="0" name=""/>
        <dsp:cNvSpPr/>
      </dsp:nvSpPr>
      <dsp:spPr>
        <a:xfrm rot="10800000">
          <a:off x="3569901" y="4435541"/>
          <a:ext cx="1089796" cy="67702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Охрана окружающей среды </a:t>
          </a:r>
          <a:r>
            <a:rPr lang="ru-RU" sz="1100" kern="1200" dirty="0" smtClean="0"/>
            <a:t>0,1%</a:t>
          </a:r>
          <a:endParaRPr lang="ru-RU" sz="1100" kern="1200" dirty="0"/>
        </a:p>
      </dsp:txBody>
      <dsp:txXfrm rot="-10800000">
        <a:off x="3569901" y="4435541"/>
        <a:ext cx="1089796" cy="677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бюджета,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</a:t>
            </a:r>
            <a:r>
              <a:rPr lang="ru-RU" sz="1800" b="1" i="1" dirty="0" smtClean="0"/>
              <a:t>2019г</a:t>
            </a:r>
            <a:r>
              <a:rPr lang="ru-RU" sz="1800" b="1" i="1" dirty="0" smtClean="0"/>
              <a:t>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690325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2020г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1481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2021г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5812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0">
        <p:cut/>
      </p:transition>
    </mc:Choice>
    <mc:Fallback xmlns=""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636912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Транспортный налог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2636912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имущ. и зем. отношениям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благоустройства и социального развития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/>
              <a:t>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доход(УСН, ЕСН)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3635896" y="2924944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7544" y="548680"/>
            <a:ext cx="1224136" cy="59046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sz="2400" b="1" dirty="0" smtClean="0"/>
              <a:t>Администрация 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936" y="62068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МРИ ФНС </a:t>
            </a:r>
            <a:r>
              <a:rPr lang="ru-RU" smtClean="0"/>
              <a:t>РФ </a:t>
            </a:r>
            <a:r>
              <a:rPr lang="ru-RU" smtClean="0"/>
              <a:t>№16 </a:t>
            </a:r>
            <a:r>
              <a:rPr lang="ru-RU" dirty="0" smtClean="0"/>
              <a:t>по Ростовской области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95936" y="1660395"/>
            <a:ext cx="3960440" cy="7604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Федеральная служба судебных приставов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95936" y="2780928"/>
            <a:ext cx="3960440" cy="6754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Государственная Автоинспекция(ГАИ)  Министерства внутренних дел России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72941" y="368102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Многофункциональный центр (МФЦ)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95936" y="4653136"/>
            <a:ext cx="396044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службы государственной регистрации, кадастра и картографии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936" y="5606685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миграционной службы России (УФМС)</a:t>
            </a:r>
            <a:endParaRPr lang="ru-RU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1835696" y="836712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1835696" y="1844824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1835696" y="2938626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flipV="1">
            <a:off x="1835696" y="3861048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1840339" y="4869160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1835696" y="5750829"/>
            <a:ext cx="1944216" cy="431791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47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2019 </a:t>
            </a:r>
            <a:r>
              <a:rPr lang="ru-RU" dirty="0" smtClean="0"/>
              <a:t>год </a:t>
            </a:r>
            <a:r>
              <a:rPr lang="ru-RU" dirty="0"/>
              <a:t>и на плановый период </a:t>
            </a:r>
            <a:r>
              <a:rPr lang="ru-RU" dirty="0" smtClean="0"/>
              <a:t>2020 </a:t>
            </a:r>
            <a:r>
              <a:rPr lang="ru-RU" dirty="0"/>
              <a:t>и </a:t>
            </a:r>
            <a:r>
              <a:rPr lang="ru-RU" dirty="0" smtClean="0"/>
              <a:t>2021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2019-2021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2019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2020 </a:t>
            </a:r>
            <a:r>
              <a:rPr lang="ru-RU" dirty="0"/>
              <a:t>и </a:t>
            </a:r>
            <a:r>
              <a:rPr lang="ru-RU" dirty="0" smtClean="0"/>
              <a:t>2021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2019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2020 </a:t>
            </a:r>
            <a:r>
              <a:rPr lang="ru-RU" dirty="0"/>
              <a:t>и </a:t>
            </a:r>
            <a:r>
              <a:rPr lang="ru-RU" dirty="0" smtClean="0"/>
              <a:t>2021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583107"/>
              </p:ext>
            </p:extLst>
          </p:nvPr>
        </p:nvGraphicFramePr>
        <p:xfrm>
          <a:off x="251520" y="1124744"/>
          <a:ext cx="8352928" cy="498101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/>
                <a:gridCol w="1590440"/>
                <a:gridCol w="1296144"/>
                <a:gridCol w="1368152"/>
                <a:gridCol w="1944216"/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2018 </a:t>
                      </a:r>
                      <a:r>
                        <a:rPr lang="ru-RU" sz="1600" dirty="0" smtClean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2019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2020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2021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23 611,8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19 556,2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20 326,4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21 034,8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23 244,9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149,2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906,2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600,2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7122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</a:t>
                      </a:r>
                      <a:r>
                        <a:rPr lang="ru-RU" sz="1600" dirty="0" smtClean="0">
                          <a:effectLst/>
                        </a:rPr>
                        <a:t>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366,9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407,0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420,2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434,6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26393,4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23 685,8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23 189,8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23 189,8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50 005,2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43 267,6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43 544,4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44 255,6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52 701,9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43 267,6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43 544,4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44 255,6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-2 696,7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2 696,7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946007"/>
              </p:ext>
            </p:extLst>
          </p:nvPr>
        </p:nvGraphicFramePr>
        <p:xfrm>
          <a:off x="323528" y="1052733"/>
          <a:ext cx="8712969" cy="4666978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/>
                <a:gridCol w="3837421"/>
                <a:gridCol w="806756"/>
                <a:gridCol w="765328"/>
                <a:gridCol w="668216"/>
                <a:gridCol w="744699"/>
              </a:tblGrid>
              <a:tr h="1796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2018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2019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2020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</a:tr>
              <a:tr h="2045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23 611,8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 </a:t>
                      </a:r>
                      <a:r>
                        <a:rPr lang="ru-RU" sz="1200" dirty="0" smtClean="0">
                          <a:effectLst/>
                        </a:rPr>
                        <a:t>556,2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20 326,4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21034,8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606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23 244,9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19 467,1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19 513,4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20 325,8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933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 </a:t>
                      </a:r>
                      <a:r>
                        <a:rPr lang="ru-RU" sz="1200" dirty="0" smtClean="0">
                          <a:effectLst/>
                        </a:rPr>
                        <a:t>397,0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10 289.6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11 046.6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11 740.6</a:t>
                      </a:r>
                    </a:p>
                  </a:txBody>
                  <a:tcPr marL="9525" marR="9525" marT="9525" marB="0" anchor="ctr"/>
                </a:tc>
              </a:tr>
              <a:tr h="188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 </a:t>
                      </a:r>
                      <a:r>
                        <a:rPr lang="ru-RU" sz="1200" dirty="0" smtClean="0">
                          <a:effectLst/>
                        </a:rPr>
                        <a:t>397,0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10 289.6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11 046.6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11 740.6</a:t>
                      </a:r>
                    </a:p>
                  </a:txBody>
                  <a:tcPr marL="9525" marR="9525" marT="9525" marB="0" anchor="ctr"/>
                </a:tc>
              </a:tr>
              <a:tr h="2208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4 247,9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2 778.9</a:t>
                      </a:r>
                    </a:p>
                  </a:txBody>
                  <a:tcPr marL="9525" marR="9525" marT="9525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9 600,0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6 080.7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6 080.7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6 080.7</a:t>
                      </a:r>
                    </a:p>
                  </a:txBody>
                  <a:tcPr marL="9525" marR="9525" marT="9525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2 600,0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7 000,0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4 403.1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4 403.1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4 403.1</a:t>
                      </a:r>
                    </a:p>
                  </a:txBody>
                  <a:tcPr marL="9525" marR="9525" marT="9525" marB="0" anchor="ctr"/>
                </a:tc>
              </a:tr>
              <a:tr h="2436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366,9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407.0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420.2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434.6</a:t>
                      </a:r>
                    </a:p>
                  </a:txBody>
                  <a:tcPr marL="9525" marR="9525" marT="9525" marB="0" anchor="ctr"/>
                </a:tc>
              </a:tr>
              <a:tr h="6318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244,5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253.1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262.7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273.2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87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62,4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93,9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97,5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101,4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4697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</a:t>
            </a:r>
            <a:r>
              <a:rPr lang="ru-RU" sz="3600" i="1" dirty="0" smtClean="0">
                <a:latin typeface="Arial Narrow" pitchFamily="34" charset="0"/>
              </a:rPr>
              <a:t>2019г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38738093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587636"/>
              </p:ext>
            </p:extLst>
          </p:nvPr>
        </p:nvGraphicFramePr>
        <p:xfrm>
          <a:off x="107506" y="1052737"/>
          <a:ext cx="8928991" cy="451424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/>
                <a:gridCol w="1037638"/>
                <a:gridCol w="965137"/>
                <a:gridCol w="847328"/>
                <a:gridCol w="917888"/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2018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26393,4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21 012,0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16 172,8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14 703,3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4988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17 099,0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099,0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17 783,0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17 783,0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1346985">
                <a:tc>
                  <a:txBody>
                    <a:bodyPr/>
                    <a:lstStyle/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3.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из </a:t>
                      </a:r>
                      <a:r>
                        <a:rPr lang="ru-RU" sz="1400" dirty="0" smtClean="0">
                          <a:effectLst/>
                        </a:rPr>
                        <a:t>бюджетов </a:t>
                      </a:r>
                      <a:r>
                        <a:rPr lang="ru-RU" sz="1400" dirty="0">
                          <a:effectLst/>
                        </a:rPr>
                        <a:t>муниципальных районов на осуществление части полномочий по решению вопросов </a:t>
                      </a:r>
                    </a:p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 dirty="0">
                          <a:effectLst/>
                        </a:rPr>
                        <a:t>местного значения в соответствии с заключенными соглашениями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</a:t>
                      </a:r>
                      <a:r>
                        <a:rPr lang="ru-RU" sz="1200" dirty="0" smtClean="0">
                          <a:effectLst/>
                        </a:rPr>
                        <a:t>900,0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65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r>
                        <a:rPr lang="ru-RU" sz="1400" dirty="0" smtClean="0">
                          <a:effectLst/>
                        </a:rPr>
                        <a:t>.Прочие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7 394,2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6586,6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5 406,6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5 406,6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</a:t>
            </a:r>
            <a:r>
              <a:rPr lang="ru-RU" sz="4800" b="1" dirty="0" smtClean="0">
                <a:solidFill>
                  <a:srgbClr val="002060"/>
                </a:solidFill>
              </a:rPr>
              <a:t>2019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2020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2021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</a:t>
            </a:r>
            <a:r>
              <a:rPr lang="ru-RU" sz="1800" i="1" dirty="0" smtClean="0"/>
              <a:t>2019г</a:t>
            </a:r>
            <a:r>
              <a:rPr lang="ru-RU" sz="1800" i="1" dirty="0" smtClean="0"/>
              <a:t>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603300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</TotalTime>
  <Words>782</Words>
  <Application>Microsoft Office PowerPoint</Application>
  <PresentationFormat>Экран (4:3)</PresentationFormat>
  <Paragraphs>255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Формирование бюджета,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2019г.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2019 год и на плановый период 2020 и 2021 годов</vt:lpstr>
      <vt:lpstr>Структура расходов бюджета Зимовниковского сельского поселения в 2019г.</vt:lpstr>
      <vt:lpstr>Расходы бюджета Зимовниковского сельского поселения на 2019г.</vt:lpstr>
      <vt:lpstr>Расходы бюджета Зимовниковского сельского поселения на 2020г.</vt:lpstr>
      <vt:lpstr>Расходы бюджета Зимовниковского сельского поселения на 2021г.</vt:lpstr>
      <vt:lpstr>Координационная комиссия по поступлению налогов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122</cp:revision>
  <dcterms:created xsi:type="dcterms:W3CDTF">2013-09-11T11:57:32Z</dcterms:created>
  <dcterms:modified xsi:type="dcterms:W3CDTF">2018-12-19T06:09:52Z</dcterms:modified>
</cp:coreProperties>
</file>