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295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44472</c:v>
                </c:pt>
                <c:pt idx="1">
                  <c:v>44438.3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2.4</c:v>
                </c:pt>
                <c:pt idx="1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143936"/>
        <c:axId val="22554880"/>
      </c:barChart>
      <c:catAx>
        <c:axId val="2314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554880"/>
        <c:crosses val="autoZero"/>
        <c:auto val="1"/>
        <c:lblAlgn val="ctr"/>
        <c:lblOffset val="100"/>
        <c:noMultiLvlLbl val="0"/>
      </c:catAx>
      <c:valAx>
        <c:axId val="22554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143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Единый с/х налог</c:v>
                </c:pt>
                <c:pt idx="3">
                  <c:v>Налог на имущество физ.лиц.</c:v>
                </c:pt>
                <c:pt idx="4">
                  <c:v>Земельный налог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13289.2</c:v>
                </c:pt>
                <c:pt idx="1">
                  <c:v>3732.7</c:v>
                </c:pt>
                <c:pt idx="2">
                  <c:v>929.2</c:v>
                </c:pt>
                <c:pt idx="3">
                  <c:v>2213.1999999999998</c:v>
                </c:pt>
                <c:pt idx="4">
                  <c:v>5372.8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647590408577450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Культура, кинематография</c:v>
                </c:pt>
                <c:pt idx="5">
                  <c:v>Образование</c:v>
                </c:pt>
                <c:pt idx="6">
                  <c:v>Физическая культура и спорт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11525.2</c:v>
                </c:pt>
                <c:pt idx="1">
                  <c:v>768.5</c:v>
                </c:pt>
                <c:pt idx="2">
                  <c:v>5837.7</c:v>
                </c:pt>
                <c:pt idx="3">
                  <c:v>18501.900000000001</c:v>
                </c:pt>
                <c:pt idx="4">
                  <c:v>6250</c:v>
                </c:pt>
                <c:pt idx="5">
                  <c:v>35</c:v>
                </c:pt>
                <c:pt idx="6">
                  <c:v>1150</c:v>
                </c:pt>
                <c:pt idx="7">
                  <c:v>270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2400" dirty="0" smtClean="0"/>
            <a:t>Общегосударственные расходы </a:t>
          </a:r>
          <a:r>
            <a:rPr lang="ru-RU" sz="2400" dirty="0" smtClean="0"/>
            <a:t>26,2%</a:t>
          </a:r>
          <a:endParaRPr lang="ru-RU" sz="24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CA3220F3-8B09-41F8-A016-0726DCF47503}">
      <dgm:prSet custT="1"/>
      <dgm:spPr/>
      <dgm:t>
        <a:bodyPr/>
        <a:lstStyle/>
        <a:p>
          <a:r>
            <a:rPr lang="ru-RU" sz="2000" dirty="0" smtClean="0"/>
            <a:t>Культура и кинематография </a:t>
          </a:r>
          <a:r>
            <a:rPr lang="ru-RU" sz="2000" dirty="0" smtClean="0"/>
            <a:t>14,1%</a:t>
          </a:r>
          <a:endParaRPr lang="ru-RU" sz="2000" dirty="0"/>
        </a:p>
      </dgm:t>
    </dgm:pt>
    <dgm:pt modelId="{81151B37-EA7B-4EBB-980B-DB9AFA179E8F}" type="parTrans" cxnId="{D6E45953-C32E-40F5-A342-46FDFB15DECD}">
      <dgm:prSet/>
      <dgm:spPr/>
      <dgm:t>
        <a:bodyPr/>
        <a:lstStyle/>
        <a:p>
          <a:endParaRPr lang="ru-RU"/>
        </a:p>
      </dgm:t>
    </dgm:pt>
    <dgm:pt modelId="{8BFF1078-BCA0-4C4F-B3F2-A711F5B64163}" type="sibTrans" cxnId="{D6E45953-C32E-40F5-A342-46FDFB15DECD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2000" dirty="0" smtClean="0"/>
            <a:t>Физическая культура и спорт </a:t>
          </a:r>
          <a:r>
            <a:rPr lang="ru-RU" sz="2000" dirty="0" smtClean="0"/>
            <a:t>2,6%</a:t>
          </a:r>
          <a:endParaRPr lang="ru-RU" sz="20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2000" dirty="0" smtClean="0"/>
            <a:t>Национальная экономика </a:t>
          </a:r>
          <a:r>
            <a:rPr lang="ru-RU" sz="2000" dirty="0" smtClean="0"/>
            <a:t>13,1%</a:t>
          </a:r>
          <a:endParaRPr lang="ru-RU" sz="2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1400" dirty="0" smtClean="0"/>
            <a:t>Национальная безопасность и правоохранительная</a:t>
          </a:r>
          <a:r>
            <a:rPr lang="ru-RU" sz="1200" dirty="0" smtClean="0"/>
            <a:t> деятельность </a:t>
          </a:r>
          <a:r>
            <a:rPr lang="ru-RU" sz="1200" dirty="0" smtClean="0"/>
            <a:t>1,7%</a:t>
          </a:r>
          <a:endParaRPr lang="ru-RU" sz="12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</a:t>
          </a:r>
          <a:r>
            <a:rPr lang="ru-RU" sz="1400" dirty="0" smtClean="0"/>
            <a:t>0,6%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B6EB28F9-0FD2-44F4-9278-A3BF6D2B6371}">
      <dgm:prSet/>
      <dgm:spPr/>
      <dgm:t>
        <a:bodyPr/>
        <a:lstStyle/>
        <a:p>
          <a:r>
            <a:rPr lang="ru-RU" smtClean="0"/>
            <a:t>Жилищно-коммунальное хозяйство 41,6 %</a:t>
          </a:r>
          <a:endParaRPr lang="ru-RU"/>
        </a:p>
      </dgm:t>
    </dgm:pt>
    <dgm:pt modelId="{021B1A9A-989A-4582-BD8D-E8193DF143DE}" type="parTrans" cxnId="{D075E62D-8C49-4CA3-9C0F-276CC36D33D7}">
      <dgm:prSet/>
      <dgm:spPr/>
      <dgm:t>
        <a:bodyPr/>
        <a:lstStyle/>
        <a:p>
          <a:endParaRPr lang="ru-RU"/>
        </a:p>
      </dgm:t>
    </dgm:pt>
    <dgm:pt modelId="{D55FA4B8-D9B8-4EB2-A310-61F8BBA9154C}" type="sibTrans" cxnId="{D075E62D-8C49-4CA3-9C0F-276CC36D33D7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C1E906-1EAD-4C9E-A4FA-D4A1BAB222DA}" type="pres">
      <dgm:prSet presAssocID="{B6EB28F9-0FD2-44F4-9278-A3BF6D2B6371}" presName="Name8" presStyleCnt="0"/>
      <dgm:spPr/>
    </dgm:pt>
    <dgm:pt modelId="{77594BC0-7289-4100-A603-4B99D5BE9BCD}" type="pres">
      <dgm:prSet presAssocID="{B6EB28F9-0FD2-44F4-9278-A3BF6D2B6371}" presName="level" presStyleLbl="node1" presStyleIdx="0" presStyleCnt="7">
        <dgm:presLayoutVars>
          <dgm:chMax val="1"/>
          <dgm:bulletEnabled val="1"/>
        </dgm:presLayoutVars>
      </dgm:prSet>
      <dgm:spPr/>
    </dgm:pt>
    <dgm:pt modelId="{F818EDB0-98D8-4A20-B5FA-A9EB69186156}" type="pres">
      <dgm:prSet presAssocID="{B6EB28F9-0FD2-44F4-9278-A3BF6D2B637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7" custLinFactNeighborX="-20" custLinFactNeighborY="-14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9D911-9083-44D0-A858-FAAB998BA8DD}" type="pres">
      <dgm:prSet presAssocID="{CA3220F3-8B09-41F8-A016-0726DCF47503}" presName="Name8" presStyleCnt="0"/>
      <dgm:spPr/>
    </dgm:pt>
    <dgm:pt modelId="{B24227D1-CF39-4DBA-94E6-F4A7FC5D2BB6}" type="pres">
      <dgm:prSet presAssocID="{CA3220F3-8B09-41F8-A016-0726DCF47503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8E624-C348-46F1-9844-C5537BF033B1}" type="pres">
      <dgm:prSet presAssocID="{CA3220F3-8B09-41F8-A016-0726DCF475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5" presStyleCnt="7" custScaleX="106125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9FF1A0-4A47-4004-A0D8-7E38905A0997}" type="presOf" srcId="{982DA468-8AE9-470B-9426-842C032F8133}" destId="{C31FBC3A-5569-4B58-ABF0-DD2FBFB14B95}" srcOrd="0" destOrd="0" presId="urn:microsoft.com/office/officeart/2005/8/layout/pyramid3"/>
    <dgm:cxn modelId="{556B5916-7DBB-4E16-90A5-8D0C8322A0B7}" type="presOf" srcId="{CA3220F3-8B09-41F8-A016-0726DCF47503}" destId="{B24227D1-CF39-4DBA-94E6-F4A7FC5D2BB6}" srcOrd="0" destOrd="0" presId="urn:microsoft.com/office/officeart/2005/8/layout/pyramid3"/>
    <dgm:cxn modelId="{6EC0C7C1-6E1E-46A8-B4EF-60B0EF726D9C}" type="presOf" srcId="{2CF7D613-BDB8-49AF-A003-6249B9379510}" destId="{FBB40A3D-76FC-4A55-B0DF-1B6D00AE845B}" srcOrd="0" destOrd="0" presId="urn:microsoft.com/office/officeart/2005/8/layout/pyramid3"/>
    <dgm:cxn modelId="{81873D5F-E428-4B3B-9544-1AD3CF7E7DC7}" type="presOf" srcId="{B6EB28F9-0FD2-44F4-9278-A3BF6D2B6371}" destId="{77594BC0-7289-4100-A603-4B99D5BE9BCD}" srcOrd="0" destOrd="0" presId="urn:microsoft.com/office/officeart/2005/8/layout/pyramid3"/>
    <dgm:cxn modelId="{00DCFA35-98C2-4528-AEAD-E37837F87F48}" srcId="{CDD6E540-69D0-4E4D-86F0-1A60EF0CF9B3}" destId="{6F75F408-2812-41A2-8CBB-7B69F24ADDFD}" srcOrd="5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3" destOrd="0" parTransId="{BE665038-B30E-4A2C-A46B-75D772E3DBE9}" sibTransId="{64D4E8EE-81F2-4F8A-9086-0258AACFA480}"/>
    <dgm:cxn modelId="{1C2E55E4-FD87-4BF0-AFD5-D20BB4F7A38C}" srcId="{CDD6E540-69D0-4E4D-86F0-1A60EF0CF9B3}" destId="{2CF7D613-BDB8-49AF-A003-6249B9379510}" srcOrd="4" destOrd="0" parTransId="{7CBDB8CA-D437-4859-9EFC-C6183CD01118}" sibTransId="{5DC492C5-5A79-462E-9B73-28B1FCE531D1}"/>
    <dgm:cxn modelId="{D6E45953-C32E-40F5-A342-46FDFB15DECD}" srcId="{CDD6E540-69D0-4E4D-86F0-1A60EF0CF9B3}" destId="{CA3220F3-8B09-41F8-A016-0726DCF47503}" srcOrd="2" destOrd="0" parTransId="{81151B37-EA7B-4EBB-980B-DB9AFA179E8F}" sibTransId="{8BFF1078-BCA0-4C4F-B3F2-A711F5B64163}"/>
    <dgm:cxn modelId="{AC2EE068-9A40-4395-B567-35F62B5E3D64}" type="presOf" srcId="{40C1D0D5-1640-4F25-A117-7F5DB971B261}" destId="{EEE9C29A-2F30-460D-9437-364B33B69BB3}" srcOrd="0" destOrd="0" presId="urn:microsoft.com/office/officeart/2005/8/layout/pyramid3"/>
    <dgm:cxn modelId="{2DDEC8A5-606E-46BA-8531-9AA2C03E901E}" type="presOf" srcId="{B6EB28F9-0FD2-44F4-9278-A3BF6D2B6371}" destId="{F818EDB0-98D8-4A20-B5FA-A9EB69186156}" srcOrd="1" destOrd="0" presId="urn:microsoft.com/office/officeart/2005/8/layout/pyramid3"/>
    <dgm:cxn modelId="{E72E4744-E5B5-4FCA-B157-D1113E922C1A}" type="presOf" srcId="{40C1D0D5-1640-4F25-A117-7F5DB971B261}" destId="{C3194AA5-5CF3-4DD3-B8F7-8A65BDCAD272}" srcOrd="1" destOrd="0" presId="urn:microsoft.com/office/officeart/2005/8/layout/pyramid3"/>
    <dgm:cxn modelId="{0B5958FE-73FF-463D-9702-814FE0927DD6}" type="presOf" srcId="{712C064F-A370-42AB-9EFF-4B824EEF4C61}" destId="{78A9B915-B95D-429F-A438-B5E3D8E99534}" srcOrd="0" destOrd="0" presId="urn:microsoft.com/office/officeart/2005/8/layout/pyramid3"/>
    <dgm:cxn modelId="{4B86D60F-3D1E-4E1F-A2F3-2EE1F5E1CBA3}" srcId="{CDD6E540-69D0-4E4D-86F0-1A60EF0CF9B3}" destId="{712C064F-A370-42AB-9EFF-4B824EEF4C61}" srcOrd="6" destOrd="0" parTransId="{18C1983D-0874-448F-8426-25671484AA2F}" sibTransId="{80D8EC75-BACA-41E1-A54D-C2AE644819FB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DA21E40E-12B4-499C-B99D-858E11148B15}" type="presOf" srcId="{982DA468-8AE9-470B-9426-842C032F8133}" destId="{B0944C1B-0DE0-47BC-93F2-87096A1DA4E7}" srcOrd="1" destOrd="0" presId="urn:microsoft.com/office/officeart/2005/8/layout/pyramid3"/>
    <dgm:cxn modelId="{1E68DC2D-22C5-4619-8195-AA56EEF54BF1}" type="presOf" srcId="{6F75F408-2812-41A2-8CBB-7B69F24ADDFD}" destId="{53BAD7D0-9678-484F-B459-4C2F210EEACA}" srcOrd="1" destOrd="0" presId="urn:microsoft.com/office/officeart/2005/8/layout/pyramid3"/>
    <dgm:cxn modelId="{D075E62D-8C49-4CA3-9C0F-276CC36D33D7}" srcId="{CDD6E540-69D0-4E4D-86F0-1A60EF0CF9B3}" destId="{B6EB28F9-0FD2-44F4-9278-A3BF6D2B6371}" srcOrd="0" destOrd="0" parTransId="{021B1A9A-989A-4582-BD8D-E8193DF143DE}" sibTransId="{D55FA4B8-D9B8-4EB2-A310-61F8BBA9154C}"/>
    <dgm:cxn modelId="{70F63BE5-F1ED-468A-923C-C1EE6EAAF885}" type="presOf" srcId="{6F75F408-2812-41A2-8CBB-7B69F24ADDFD}" destId="{9F797FD9-7F4D-4C4F-BB23-57DC153B6913}" srcOrd="0" destOrd="0" presId="urn:microsoft.com/office/officeart/2005/8/layout/pyramid3"/>
    <dgm:cxn modelId="{9D97CA87-BFA4-42D8-84C1-CF002A65669D}" type="presOf" srcId="{CA3220F3-8B09-41F8-A016-0726DCF47503}" destId="{FC68E624-C348-46F1-9844-C5537BF033B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DE9414E5-051F-44B4-97C4-E7BD02D29CCF}" type="presOf" srcId="{2CF7D613-BDB8-49AF-A003-6249B9379510}" destId="{D57DEA8B-6382-464F-A83D-7771ADC20407}" srcOrd="1" destOrd="0" presId="urn:microsoft.com/office/officeart/2005/8/layout/pyramid3"/>
    <dgm:cxn modelId="{A0427FFE-3EB3-443A-815D-E7546227E59F}" type="presOf" srcId="{712C064F-A370-42AB-9EFF-4B824EEF4C61}" destId="{AE051E14-EAAD-4D86-8DB9-A55FCE39F5F7}" srcOrd="1" destOrd="0" presId="urn:microsoft.com/office/officeart/2005/8/layout/pyramid3"/>
    <dgm:cxn modelId="{377A68C1-23E5-4E63-8CE3-03DB2CADC908}" type="presParOf" srcId="{0CCD8F41-11DE-47AF-858C-1342650EFD02}" destId="{2CC1E906-1EAD-4C9E-A4FA-D4A1BAB222DA}" srcOrd="0" destOrd="0" presId="urn:microsoft.com/office/officeart/2005/8/layout/pyramid3"/>
    <dgm:cxn modelId="{18CB9402-0C84-41DF-821D-E95616016F4C}" type="presParOf" srcId="{2CC1E906-1EAD-4C9E-A4FA-D4A1BAB222DA}" destId="{77594BC0-7289-4100-A603-4B99D5BE9BCD}" srcOrd="0" destOrd="0" presId="urn:microsoft.com/office/officeart/2005/8/layout/pyramid3"/>
    <dgm:cxn modelId="{02209005-2AE5-4368-967F-57CE5799E32C}" type="presParOf" srcId="{2CC1E906-1EAD-4C9E-A4FA-D4A1BAB222DA}" destId="{F818EDB0-98D8-4A20-B5FA-A9EB69186156}" srcOrd="1" destOrd="0" presId="urn:microsoft.com/office/officeart/2005/8/layout/pyramid3"/>
    <dgm:cxn modelId="{AEB723EA-0D3D-4DD1-9E43-D6B13E4508F3}" type="presParOf" srcId="{0CCD8F41-11DE-47AF-858C-1342650EFD02}" destId="{93FDC7DB-3D7F-4652-BECE-2AFC36B232F5}" srcOrd="1" destOrd="0" presId="urn:microsoft.com/office/officeart/2005/8/layout/pyramid3"/>
    <dgm:cxn modelId="{6A1FA581-4BE8-47CB-A4C3-DD9012099BEC}" type="presParOf" srcId="{93FDC7DB-3D7F-4652-BECE-2AFC36B232F5}" destId="{EEE9C29A-2F30-460D-9437-364B33B69BB3}" srcOrd="0" destOrd="0" presId="urn:microsoft.com/office/officeart/2005/8/layout/pyramid3"/>
    <dgm:cxn modelId="{B86F9555-FACD-4C9F-855E-F5489F588417}" type="presParOf" srcId="{93FDC7DB-3D7F-4652-BECE-2AFC36B232F5}" destId="{C3194AA5-5CF3-4DD3-B8F7-8A65BDCAD272}" srcOrd="1" destOrd="0" presId="urn:microsoft.com/office/officeart/2005/8/layout/pyramid3"/>
    <dgm:cxn modelId="{0489F7C1-3178-4857-8BD8-77FA7AA75E78}" type="presParOf" srcId="{0CCD8F41-11DE-47AF-858C-1342650EFD02}" destId="{1FD9D911-9083-44D0-A858-FAAB998BA8DD}" srcOrd="2" destOrd="0" presId="urn:microsoft.com/office/officeart/2005/8/layout/pyramid3"/>
    <dgm:cxn modelId="{A7197521-65A4-4F03-8D47-0F59AA2950AC}" type="presParOf" srcId="{1FD9D911-9083-44D0-A858-FAAB998BA8DD}" destId="{B24227D1-CF39-4DBA-94E6-F4A7FC5D2BB6}" srcOrd="0" destOrd="0" presId="urn:microsoft.com/office/officeart/2005/8/layout/pyramid3"/>
    <dgm:cxn modelId="{90C36B4B-C08C-4274-A598-8C7E155FA112}" type="presParOf" srcId="{1FD9D911-9083-44D0-A858-FAAB998BA8DD}" destId="{FC68E624-C348-46F1-9844-C5537BF033B1}" srcOrd="1" destOrd="0" presId="urn:microsoft.com/office/officeart/2005/8/layout/pyramid3"/>
    <dgm:cxn modelId="{ECCB7006-25FE-424B-B4E3-42E20EB3DB6E}" type="presParOf" srcId="{0CCD8F41-11DE-47AF-858C-1342650EFD02}" destId="{60918B7D-FAED-4FF5-925A-5BF2B2B63C35}" srcOrd="3" destOrd="0" presId="urn:microsoft.com/office/officeart/2005/8/layout/pyramid3"/>
    <dgm:cxn modelId="{22A41240-ED86-4D9B-A00C-325DFBD106AE}" type="presParOf" srcId="{60918B7D-FAED-4FF5-925A-5BF2B2B63C35}" destId="{C31FBC3A-5569-4B58-ABF0-DD2FBFB14B95}" srcOrd="0" destOrd="0" presId="urn:microsoft.com/office/officeart/2005/8/layout/pyramid3"/>
    <dgm:cxn modelId="{29A1B5FB-7551-4CCD-AED7-A55493375A5E}" type="presParOf" srcId="{60918B7D-FAED-4FF5-925A-5BF2B2B63C35}" destId="{B0944C1B-0DE0-47BC-93F2-87096A1DA4E7}" srcOrd="1" destOrd="0" presId="urn:microsoft.com/office/officeart/2005/8/layout/pyramid3"/>
    <dgm:cxn modelId="{DA9EE0DF-9828-4CE8-AF23-B11B8B313508}" type="presParOf" srcId="{0CCD8F41-11DE-47AF-858C-1342650EFD02}" destId="{184DED99-355A-4C9E-A8C7-EC86D4748F88}" srcOrd="4" destOrd="0" presId="urn:microsoft.com/office/officeart/2005/8/layout/pyramid3"/>
    <dgm:cxn modelId="{AE180EAD-6616-4276-8C56-9D2C41A7EEDB}" type="presParOf" srcId="{184DED99-355A-4C9E-A8C7-EC86D4748F88}" destId="{FBB40A3D-76FC-4A55-B0DF-1B6D00AE845B}" srcOrd="0" destOrd="0" presId="urn:microsoft.com/office/officeart/2005/8/layout/pyramid3"/>
    <dgm:cxn modelId="{5E1B494C-042C-4DCA-9C89-B53045366B0D}" type="presParOf" srcId="{184DED99-355A-4C9E-A8C7-EC86D4748F88}" destId="{D57DEA8B-6382-464F-A83D-7771ADC20407}" srcOrd="1" destOrd="0" presId="urn:microsoft.com/office/officeart/2005/8/layout/pyramid3"/>
    <dgm:cxn modelId="{E503C795-6A83-4007-B1E9-0C9A044C6942}" type="presParOf" srcId="{0CCD8F41-11DE-47AF-858C-1342650EFD02}" destId="{C279CB73-81E9-404F-A828-4269F7D751B0}" srcOrd="5" destOrd="0" presId="urn:microsoft.com/office/officeart/2005/8/layout/pyramid3"/>
    <dgm:cxn modelId="{C200118C-2696-4970-B33C-683E1D0DAD61}" type="presParOf" srcId="{C279CB73-81E9-404F-A828-4269F7D751B0}" destId="{9F797FD9-7F4D-4C4F-BB23-57DC153B6913}" srcOrd="0" destOrd="0" presId="urn:microsoft.com/office/officeart/2005/8/layout/pyramid3"/>
    <dgm:cxn modelId="{91897347-3D8D-4A47-955C-6062AFE4078B}" type="presParOf" srcId="{C279CB73-81E9-404F-A828-4269F7D751B0}" destId="{53BAD7D0-9678-484F-B459-4C2F210EEACA}" srcOrd="1" destOrd="0" presId="urn:microsoft.com/office/officeart/2005/8/layout/pyramid3"/>
    <dgm:cxn modelId="{5EDB9B93-0D26-4C47-AE84-75EB3A104A8A}" type="presParOf" srcId="{0CCD8F41-11DE-47AF-858C-1342650EFD02}" destId="{6CDD7B89-1A84-474C-8BCF-8A43DF5DBEEA}" srcOrd="6" destOrd="0" presId="urn:microsoft.com/office/officeart/2005/8/layout/pyramid3"/>
    <dgm:cxn modelId="{05CABFEE-7039-47FE-BEBA-0E22F89CDF50}" type="presParOf" srcId="{6CDD7B89-1A84-474C-8BCF-8A43DF5DBEEA}" destId="{78A9B915-B95D-429F-A438-B5E3D8E99534}" srcOrd="0" destOrd="0" presId="urn:microsoft.com/office/officeart/2005/8/layout/pyramid3"/>
    <dgm:cxn modelId="{9CDDC93C-B5E2-4A9B-93E1-EA488F788307}" type="presParOf" srcId="{6CDD7B89-1A84-474C-8BCF-8A43DF5DBEEA}" destId="{AE051E14-EAAD-4D86-8DB9-A55FCE39F5F7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94BC0-7289-4100-A603-4B99D5BE9BCD}">
      <dsp:nvSpPr>
        <dsp:cNvPr id="0" name=""/>
        <dsp:cNvSpPr/>
      </dsp:nvSpPr>
      <dsp:spPr>
        <a:xfrm rot="10800000">
          <a:off x="0" y="0"/>
          <a:ext cx="8229599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Жилищно-коммунальное хозяйство 41,6 %</a:t>
          </a:r>
          <a:endParaRPr lang="ru-RU" sz="2300" kern="1200"/>
        </a:p>
      </dsp:txBody>
      <dsp:txXfrm rot="-10800000">
        <a:off x="1440179" y="0"/>
        <a:ext cx="5349240" cy="730366"/>
      </dsp:txXfrm>
    </dsp:sp>
    <dsp:sp modelId="{EEE9C29A-2F30-460D-9437-364B33B69BB3}">
      <dsp:nvSpPr>
        <dsp:cNvPr id="0" name=""/>
        <dsp:cNvSpPr/>
      </dsp:nvSpPr>
      <dsp:spPr>
        <a:xfrm rot="10800000">
          <a:off x="586417" y="720083"/>
          <a:ext cx="7053942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780253"/>
                <a:satOff val="-973"/>
                <a:lumOff val="229"/>
                <a:alphaOff val="0"/>
                <a:shade val="51000"/>
                <a:satMod val="130000"/>
              </a:schemeClr>
            </a:gs>
            <a:gs pos="80000">
              <a:schemeClr val="accent2">
                <a:hueOff val="780253"/>
                <a:satOff val="-973"/>
                <a:lumOff val="229"/>
                <a:alphaOff val="0"/>
                <a:shade val="93000"/>
                <a:satMod val="130000"/>
              </a:schemeClr>
            </a:gs>
            <a:gs pos="100000">
              <a:schemeClr val="accent2">
                <a:hueOff val="780253"/>
                <a:satOff val="-973"/>
                <a:lumOff val="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Общегосударственные расходы </a:t>
          </a:r>
          <a:r>
            <a:rPr lang="ru-RU" sz="2400" kern="1200" dirty="0" smtClean="0"/>
            <a:t>26,2%</a:t>
          </a:r>
          <a:endParaRPr lang="ru-RU" sz="2400" kern="1200" dirty="0"/>
        </a:p>
      </dsp:txBody>
      <dsp:txXfrm rot="-10800000">
        <a:off x="1820857" y="720083"/>
        <a:ext cx="4585062" cy="730366"/>
      </dsp:txXfrm>
    </dsp:sp>
    <dsp:sp modelId="{B24227D1-CF39-4DBA-94E6-F4A7FC5D2BB6}">
      <dsp:nvSpPr>
        <dsp:cNvPr id="0" name=""/>
        <dsp:cNvSpPr/>
      </dsp:nvSpPr>
      <dsp:spPr>
        <a:xfrm rot="10800000">
          <a:off x="1175657" y="1460733"/>
          <a:ext cx="5878285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Культура и кинематография </a:t>
          </a:r>
          <a:r>
            <a:rPr lang="ru-RU" sz="2000" kern="1200" dirty="0" smtClean="0"/>
            <a:t>14,1%</a:t>
          </a:r>
          <a:endParaRPr lang="ru-RU" sz="2000" kern="1200" dirty="0"/>
        </a:p>
      </dsp:txBody>
      <dsp:txXfrm rot="-10800000">
        <a:off x="2204357" y="1460733"/>
        <a:ext cx="3820885" cy="730366"/>
      </dsp:txXfrm>
    </dsp:sp>
    <dsp:sp modelId="{C31FBC3A-5569-4B58-ABF0-DD2FBFB14B95}">
      <dsp:nvSpPr>
        <dsp:cNvPr id="0" name=""/>
        <dsp:cNvSpPr/>
      </dsp:nvSpPr>
      <dsp:spPr>
        <a:xfrm rot="10800000">
          <a:off x="1763485" y="2191100"/>
          <a:ext cx="4702628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Национальная экономика </a:t>
          </a:r>
          <a:r>
            <a:rPr lang="ru-RU" sz="2000" kern="1200" dirty="0" smtClean="0"/>
            <a:t>13,1%</a:t>
          </a:r>
          <a:endParaRPr lang="ru-RU" sz="2000" kern="1200" dirty="0"/>
        </a:p>
      </dsp:txBody>
      <dsp:txXfrm rot="-10800000">
        <a:off x="2586445" y="2191100"/>
        <a:ext cx="3056708" cy="730366"/>
      </dsp:txXfrm>
    </dsp:sp>
    <dsp:sp modelId="{FBB40A3D-76FC-4A55-B0DF-1B6D00AE845B}">
      <dsp:nvSpPr>
        <dsp:cNvPr id="0" name=""/>
        <dsp:cNvSpPr/>
      </dsp:nvSpPr>
      <dsp:spPr>
        <a:xfrm rot="10800000">
          <a:off x="2351314" y="2921467"/>
          <a:ext cx="3526971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Физическая культура и спорт </a:t>
          </a:r>
          <a:r>
            <a:rPr lang="ru-RU" sz="2000" kern="1200" dirty="0" smtClean="0"/>
            <a:t>2,6%</a:t>
          </a:r>
          <a:endParaRPr lang="ru-RU" sz="2000" kern="1200" dirty="0"/>
        </a:p>
      </dsp:txBody>
      <dsp:txXfrm rot="-10800000">
        <a:off x="2968534" y="2921467"/>
        <a:ext cx="2292531" cy="730366"/>
      </dsp:txXfrm>
    </dsp:sp>
    <dsp:sp modelId="{9F797FD9-7F4D-4C4F-BB23-57DC153B6913}">
      <dsp:nvSpPr>
        <dsp:cNvPr id="0" name=""/>
        <dsp:cNvSpPr/>
      </dsp:nvSpPr>
      <dsp:spPr>
        <a:xfrm rot="10800000">
          <a:off x="2890670" y="3662402"/>
          <a:ext cx="2495332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901266"/>
                <a:satOff val="-4866"/>
                <a:lumOff val="1144"/>
                <a:alphaOff val="0"/>
                <a:shade val="51000"/>
                <a:satMod val="130000"/>
              </a:schemeClr>
            </a:gs>
            <a:gs pos="80000">
              <a:schemeClr val="accent2">
                <a:hueOff val="3901266"/>
                <a:satOff val="-4866"/>
                <a:lumOff val="1144"/>
                <a:alphaOff val="0"/>
                <a:shade val="93000"/>
                <a:satMod val="130000"/>
              </a:schemeClr>
            </a:gs>
            <a:gs pos="100000">
              <a:schemeClr val="accent2">
                <a:hueOff val="3901266"/>
                <a:satOff val="-4866"/>
                <a:lumOff val="11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Национальная безопасность и правоохранительная</a:t>
          </a:r>
          <a:r>
            <a:rPr lang="ru-RU" sz="1200" kern="1200" dirty="0" smtClean="0"/>
            <a:t> деятельность </a:t>
          </a:r>
          <a:r>
            <a:rPr lang="ru-RU" sz="1200" kern="1200" dirty="0" smtClean="0"/>
            <a:t>1,7%</a:t>
          </a:r>
          <a:endParaRPr lang="ru-RU" sz="1200" kern="1200" dirty="0"/>
        </a:p>
      </dsp:txBody>
      <dsp:txXfrm rot="-10800000">
        <a:off x="3327353" y="3662402"/>
        <a:ext cx="1621965" cy="730366"/>
      </dsp:txXfrm>
    </dsp:sp>
    <dsp:sp modelId="{78A9B915-B95D-429F-A438-B5E3D8E99534}">
      <dsp:nvSpPr>
        <dsp:cNvPr id="0" name=""/>
        <dsp:cNvSpPr/>
      </dsp:nvSpPr>
      <dsp:spPr>
        <a:xfrm rot="10800000">
          <a:off x="3526971" y="4382201"/>
          <a:ext cx="1175657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</a:t>
          </a:r>
          <a:r>
            <a:rPr lang="ru-RU" sz="1400" kern="1200" dirty="0" smtClean="0"/>
            <a:t>0,6%</a:t>
          </a:r>
          <a:endParaRPr lang="ru-RU" sz="1400" kern="1200" dirty="0"/>
        </a:p>
      </dsp:txBody>
      <dsp:txXfrm rot="-10800000">
        <a:off x="3526971" y="4382201"/>
        <a:ext cx="1175657" cy="730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бюджета,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</a:t>
            </a:r>
            <a:r>
              <a:rPr lang="ru-RU" sz="1800" b="1" i="1" dirty="0" smtClean="0"/>
              <a:t>2016г</a:t>
            </a:r>
            <a:r>
              <a:rPr lang="ru-RU" sz="1800" b="1" i="1" dirty="0" smtClean="0"/>
              <a:t>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706233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636912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Транспортный налог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2636912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имущ. и зем. отношениям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3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муниципального хозяйства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Начальник 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доход(УСН, ЕСН)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635896" y="2924944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1224136" cy="5904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2400" b="1" dirty="0" smtClean="0"/>
              <a:t>Администрация 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62068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МРИ ФНС РФ №9 по Ростовской области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1660395"/>
            <a:ext cx="3960440" cy="7604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Федеральная служба судебных приставов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780928"/>
            <a:ext cx="3960440" cy="675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 Автоинспекция(ГАИ)  Министерства внутренних дел России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2941" y="368102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Многофункциональный центр (МФЦ)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653136"/>
            <a:ext cx="396044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службы государственной регистрации, кадастра и картографии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606685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миграционной службы России (УФМС)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835696" y="836712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1835696" y="1844824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1835696" y="2938626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flipV="1">
            <a:off x="1835696" y="3861048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1840339" y="4869160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1835696" y="5750829"/>
            <a:ext cx="1944216" cy="431791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47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2016 год»;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2016-2018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закона «Об областном бюджете на </a:t>
            </a:r>
            <a:r>
              <a:rPr lang="ru-RU" dirty="0" smtClean="0"/>
              <a:t>2016 год»;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b="1" dirty="0"/>
              <a:t>- </a:t>
            </a:r>
            <a:r>
              <a:rPr lang="ru-RU" dirty="0"/>
              <a:t>решения районного Собрания депутатов   «О бюджете муниципального района на </a:t>
            </a:r>
            <a:r>
              <a:rPr lang="ru-RU" dirty="0" smtClean="0"/>
              <a:t>2016 год»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777633"/>
              </p:ext>
            </p:extLst>
          </p:nvPr>
        </p:nvGraphicFramePr>
        <p:xfrm>
          <a:off x="251520" y="1124744"/>
          <a:ext cx="8352928" cy="552213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415591"/>
                <a:gridCol w="2521983"/>
                <a:gridCol w="2415354"/>
              </a:tblGrid>
              <a:tr h="576064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2015 </a:t>
                      </a:r>
                      <a:r>
                        <a:rPr lang="ru-RU" sz="1600" dirty="0">
                          <a:effectLst/>
                        </a:rPr>
                        <a:t>год)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48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2016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9473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28782,5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26218,7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070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070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28152,6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25537,1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692106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доходы</a:t>
                      </a:r>
                    </a:p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629,9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681,6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7773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15689,50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18219,6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9304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44472,0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44438,3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070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72 865,1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44438,3</a:t>
                      </a:r>
                      <a:endParaRPr lang="ru-RU" sz="1600" b="1" dirty="0" smtClean="0">
                        <a:effectLst/>
                      </a:endParaRP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070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890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-764,1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103156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764,1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883284"/>
              </p:ext>
            </p:extLst>
          </p:nvPr>
        </p:nvGraphicFramePr>
        <p:xfrm>
          <a:off x="611560" y="836715"/>
          <a:ext cx="7779792" cy="5677889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760196"/>
                <a:gridCol w="4432492"/>
                <a:gridCol w="885545"/>
                <a:gridCol w="701559"/>
              </a:tblGrid>
              <a:tr h="18202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300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2015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2016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2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302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28778,3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26218,7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20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28242,6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25537,1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0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14103,6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13289,2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0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1 03 00000 00 0000 110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2697,8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3732,7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0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1 03 02000 01 0000 110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2697,8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3732,7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0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3885,0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929,2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4729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Налог, взимаемый в связи с применением упрощенной системой налогообложения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3908,5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207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929,2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55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7442,7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7586,0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0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2369,2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2213,2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55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5073,5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5372,8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425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629,9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681,6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510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264,9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427,1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4236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1 14 00000 00 0000 000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50,0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5319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315,0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214,0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6334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</a:t>
            </a:r>
            <a:r>
              <a:rPr lang="ru-RU" sz="3600" i="1" dirty="0" smtClean="0">
                <a:latin typeface="Arial Narrow" pitchFamily="34" charset="0"/>
              </a:rPr>
              <a:t>2016г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23962035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8739"/>
              </p:ext>
            </p:extLst>
          </p:nvPr>
        </p:nvGraphicFramePr>
        <p:xfrm>
          <a:off x="467544" y="980728"/>
          <a:ext cx="8064895" cy="473792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472608"/>
                <a:gridCol w="1075127"/>
                <a:gridCol w="1517160"/>
              </a:tblGrid>
              <a:tr h="21084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2015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10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421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15689,5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18219,6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10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</a:tr>
              <a:tr h="508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4193,8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6825,1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481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2. </a:t>
                      </a:r>
                      <a:r>
                        <a:rPr lang="ru-RU" sz="1400" dirty="0">
                          <a:effectLst/>
                        </a:rPr>
                        <a:t>Субвенции бюджетам поселений 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поселений для компенсации дополнительных </a:t>
                      </a:r>
                    </a:p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расходов, возникших в результате решений, принятых органами власти другого уровня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759,3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поселений из 	бюджетов муниципальных районов на осуществление части полномочий по решению вопросов </a:t>
                      </a:r>
                    </a:p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местного значения в соответствии с заключенными соглашениями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839,0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839,0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655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9897,3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10555,3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</a:t>
            </a:r>
            <a:r>
              <a:rPr lang="ru-RU" sz="4800" b="1" dirty="0" smtClean="0">
                <a:solidFill>
                  <a:srgbClr val="002060"/>
                </a:solidFill>
              </a:rPr>
              <a:t>2016 год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</a:t>
            </a:r>
            <a:r>
              <a:rPr lang="ru-RU" sz="1800" i="1" dirty="0" smtClean="0"/>
              <a:t>2016г</a:t>
            </a:r>
            <a:r>
              <a:rPr lang="ru-RU" sz="1800" i="1" dirty="0" smtClean="0"/>
              <a:t>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559752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1399</TotalTime>
  <Words>640</Words>
  <Application>Microsoft Office PowerPoint</Application>
  <PresentationFormat>Экран (4:3)</PresentationFormat>
  <Paragraphs>182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Формирование бюджета,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2016г.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2016 год</vt:lpstr>
      <vt:lpstr>Структура расходов бюджета Зимовниковского сельского поселения в 2016г.</vt:lpstr>
      <vt:lpstr>Расходы бюджета Зимовниковского сельского поселения на 2016г.</vt:lpstr>
      <vt:lpstr>Координационная комиссия по поступлению налогов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106</cp:revision>
  <cp:lastPrinted>2016-02-09T08:35:48Z</cp:lastPrinted>
  <dcterms:created xsi:type="dcterms:W3CDTF">2013-09-11T11:57:32Z</dcterms:created>
  <dcterms:modified xsi:type="dcterms:W3CDTF">2016-02-09T11:12:35Z</dcterms:modified>
</cp:coreProperties>
</file>