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85" r:id="rId3"/>
    <p:sldId id="257" r:id="rId4"/>
    <p:sldId id="289" r:id="rId5"/>
    <p:sldId id="296" r:id="rId6"/>
    <p:sldId id="297" r:id="rId7"/>
    <p:sldId id="269" r:id="rId8"/>
    <p:sldId id="271" r:id="rId9"/>
    <p:sldId id="298" r:id="rId10"/>
    <p:sldId id="299" r:id="rId11"/>
    <p:sldId id="300" r:id="rId12"/>
    <p:sldId id="301" r:id="rId13"/>
    <p:sldId id="295" r:id="rId14"/>
    <p:sldId id="28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1511" autoAdjust="0"/>
  </p:normalViewPr>
  <p:slideViewPr>
    <p:cSldViewPr>
      <p:cViewPr>
        <p:scale>
          <a:sx n="100" d="100"/>
          <a:sy n="100" d="100"/>
        </p:scale>
        <p:origin x="-702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72102</c:v>
                </c:pt>
                <c:pt idx="1">
                  <c:v>37348.1</c:v>
                </c:pt>
                <c:pt idx="2">
                  <c:v>31781.9</c:v>
                </c:pt>
                <c:pt idx="3">
                  <c:v>33065.599999999999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7080576"/>
        <c:axId val="22597632"/>
      </c:barChart>
      <c:catAx>
        <c:axId val="67080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2597632"/>
        <c:crosses val="autoZero"/>
        <c:auto val="1"/>
        <c:lblAlgn val="ctr"/>
        <c:lblOffset val="100"/>
        <c:noMultiLvlLbl val="0"/>
      </c:catAx>
      <c:valAx>
        <c:axId val="22597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70805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Акцизы</c:v>
                </c:pt>
                <c:pt idx="2">
                  <c:v>Налог , взымаемый в связи с применением упрощенной системой налогооблажения</c:v>
                </c:pt>
                <c:pt idx="3">
                  <c:v>Единый с/х налог</c:v>
                </c:pt>
                <c:pt idx="4">
                  <c:v>Налог на имущество физ.лиц.</c:v>
                </c:pt>
                <c:pt idx="5">
                  <c:v>Земельный налог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14103.6</c:v>
                </c:pt>
                <c:pt idx="1">
                  <c:v>2697.8</c:v>
                </c:pt>
                <c:pt idx="2">
                  <c:v>3478</c:v>
                </c:pt>
                <c:pt idx="3">
                  <c:v>430.5</c:v>
                </c:pt>
                <c:pt idx="4">
                  <c:v>1769.2</c:v>
                </c:pt>
                <c:pt idx="5">
                  <c:v>5073.5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11821987416717"/>
          <c:y val="0"/>
          <c:w val="0.3067677585632248"/>
          <c:h val="0.3644058574922421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 коммунальное хозяйство</c:v>
                </c:pt>
                <c:pt idx="4">
                  <c:v>Культура, кинематография</c:v>
                </c:pt>
                <c:pt idx="5">
                  <c:v>Физическая культура и спорт</c:v>
                </c:pt>
                <c:pt idx="6">
                  <c:v>Социальная политика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11443.1</c:v>
                </c:pt>
                <c:pt idx="1">
                  <c:v>768.6</c:v>
                </c:pt>
                <c:pt idx="2">
                  <c:v>3597.8</c:v>
                </c:pt>
                <c:pt idx="3">
                  <c:v>9835</c:v>
                </c:pt>
                <c:pt idx="4">
                  <c:v>10423.6</c:v>
                </c:pt>
                <c:pt idx="5">
                  <c:v>1080</c:v>
                </c:pt>
                <c:pt idx="6">
                  <c:v>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531860600758244"/>
          <c:y val="0.2091660934921474"/>
          <c:w val="0.29542213473315837"/>
          <c:h val="0.735213699272397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Культура, кинематография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12259.2</c:v>
                </c:pt>
                <c:pt idx="1">
                  <c:v>768.6</c:v>
                </c:pt>
                <c:pt idx="2">
                  <c:v>3553.3</c:v>
                </c:pt>
                <c:pt idx="3">
                  <c:v>7865.8</c:v>
                </c:pt>
                <c:pt idx="4">
                  <c:v>5900</c:v>
                </c:pt>
                <c:pt idx="5">
                  <c:v>200</c:v>
                </c:pt>
                <c:pt idx="6">
                  <c:v>1235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Культура, кинематография</c:v>
                </c:pt>
                <c:pt idx="5">
                  <c:v>Социальная политика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13055.8</c:v>
                </c:pt>
                <c:pt idx="1">
                  <c:v>782.1</c:v>
                </c:pt>
                <c:pt idx="2">
                  <c:v>3077.1</c:v>
                </c:pt>
                <c:pt idx="3">
                  <c:v>8660.6</c:v>
                </c:pt>
                <c:pt idx="4">
                  <c:v>6000</c:v>
                </c:pt>
                <c:pt idx="5">
                  <c:v>200</c:v>
                </c:pt>
                <c:pt idx="6">
                  <c:v>1290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6E540-69D0-4E4D-86F0-1A60EF0CF9B3}" type="doc">
      <dgm:prSet loTypeId="urn:microsoft.com/office/officeart/2005/8/layout/pyramid3" loCatId="pyramid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0C1D0D5-1640-4F25-A117-7F5DB971B261}">
      <dgm:prSet phldrT="[Текст]" custT="1"/>
      <dgm:spPr/>
      <dgm:t>
        <a:bodyPr/>
        <a:lstStyle/>
        <a:p>
          <a:r>
            <a:rPr lang="ru-RU" sz="2400" dirty="0" smtClean="0"/>
            <a:t>Общегосударственные расходы 30,6%</a:t>
          </a:r>
          <a:endParaRPr lang="ru-RU" sz="2400" dirty="0"/>
        </a:p>
      </dgm:t>
    </dgm:pt>
    <dgm:pt modelId="{311B9D63-16B7-42FC-B317-5C56F549F421}" type="parTrans" cxnId="{746AAB93-8B64-4146-9385-EC0B41E62DE4}">
      <dgm:prSet/>
      <dgm:spPr/>
      <dgm:t>
        <a:bodyPr/>
        <a:lstStyle/>
        <a:p>
          <a:endParaRPr lang="ru-RU"/>
        </a:p>
      </dgm:t>
    </dgm:pt>
    <dgm:pt modelId="{5C0CD5D4-8582-4029-9226-56DEAC5D7B33}" type="sibTrans" cxnId="{746AAB93-8B64-4146-9385-EC0B41E62DE4}">
      <dgm:prSet/>
      <dgm:spPr/>
      <dgm:t>
        <a:bodyPr/>
        <a:lstStyle/>
        <a:p>
          <a:endParaRPr lang="ru-RU"/>
        </a:p>
      </dgm:t>
    </dgm:pt>
    <dgm:pt modelId="{CA3220F3-8B09-41F8-A016-0726DCF47503}">
      <dgm:prSet custT="1"/>
      <dgm:spPr/>
      <dgm:t>
        <a:bodyPr/>
        <a:lstStyle/>
        <a:p>
          <a:r>
            <a:rPr lang="ru-RU" sz="2000" dirty="0" smtClean="0"/>
            <a:t>Культура и кинематография </a:t>
          </a:r>
          <a:r>
            <a:rPr lang="ru-RU" sz="2000" dirty="0" smtClean="0"/>
            <a:t>27,9%</a:t>
          </a:r>
          <a:endParaRPr lang="ru-RU" sz="2000" dirty="0"/>
        </a:p>
      </dgm:t>
    </dgm:pt>
    <dgm:pt modelId="{81151B37-EA7B-4EBB-980B-DB9AFA179E8F}" type="parTrans" cxnId="{D6E45953-C32E-40F5-A342-46FDFB15DECD}">
      <dgm:prSet/>
      <dgm:spPr/>
      <dgm:t>
        <a:bodyPr/>
        <a:lstStyle/>
        <a:p>
          <a:endParaRPr lang="ru-RU"/>
        </a:p>
      </dgm:t>
    </dgm:pt>
    <dgm:pt modelId="{8BFF1078-BCA0-4C4F-B3F2-A711F5B64163}" type="sibTrans" cxnId="{D6E45953-C32E-40F5-A342-46FDFB15DECD}">
      <dgm:prSet/>
      <dgm:spPr/>
      <dgm:t>
        <a:bodyPr/>
        <a:lstStyle/>
        <a:p>
          <a:endParaRPr lang="ru-RU"/>
        </a:p>
      </dgm:t>
    </dgm:pt>
    <dgm:pt modelId="{2CF7D613-BDB8-49AF-A003-6249B9379510}">
      <dgm:prSet custT="1"/>
      <dgm:spPr/>
      <dgm:t>
        <a:bodyPr/>
        <a:lstStyle/>
        <a:p>
          <a:r>
            <a:rPr lang="ru-RU" sz="2000" dirty="0" smtClean="0"/>
            <a:t>Физическая культура и спорт </a:t>
          </a:r>
          <a:r>
            <a:rPr lang="ru-RU" sz="2000" dirty="0" smtClean="0"/>
            <a:t>3,0%</a:t>
          </a:r>
          <a:endParaRPr lang="ru-RU" sz="2000" dirty="0"/>
        </a:p>
      </dgm:t>
    </dgm:pt>
    <dgm:pt modelId="{7CBDB8CA-D437-4859-9EFC-C6183CD01118}" type="parTrans" cxnId="{1C2E55E4-FD87-4BF0-AFD5-D20BB4F7A38C}">
      <dgm:prSet/>
      <dgm:spPr/>
      <dgm:t>
        <a:bodyPr/>
        <a:lstStyle/>
        <a:p>
          <a:endParaRPr lang="ru-RU"/>
        </a:p>
      </dgm:t>
    </dgm:pt>
    <dgm:pt modelId="{5DC492C5-5A79-462E-9B73-28B1FCE531D1}" type="sibTrans" cxnId="{1C2E55E4-FD87-4BF0-AFD5-D20BB4F7A38C}">
      <dgm:prSet/>
      <dgm:spPr/>
      <dgm:t>
        <a:bodyPr/>
        <a:lstStyle/>
        <a:p>
          <a:endParaRPr lang="ru-RU"/>
        </a:p>
      </dgm:t>
    </dgm:pt>
    <dgm:pt modelId="{982DA468-8AE9-470B-9426-842C032F8133}">
      <dgm:prSet custT="1"/>
      <dgm:spPr/>
      <dgm:t>
        <a:bodyPr/>
        <a:lstStyle/>
        <a:p>
          <a:r>
            <a:rPr lang="ru-RU" sz="2000" dirty="0" smtClean="0"/>
            <a:t>Национальная экономика 9,7%</a:t>
          </a:r>
          <a:endParaRPr lang="ru-RU" sz="2000" dirty="0"/>
        </a:p>
      </dgm:t>
    </dgm:pt>
    <dgm:pt modelId="{BE665038-B30E-4A2C-A46B-75D772E3DBE9}" type="parTrans" cxnId="{47B3EFE1-3D0E-4E7A-90F9-9922AE1D6649}">
      <dgm:prSet/>
      <dgm:spPr/>
      <dgm:t>
        <a:bodyPr/>
        <a:lstStyle/>
        <a:p>
          <a:endParaRPr lang="ru-RU"/>
        </a:p>
      </dgm:t>
    </dgm:pt>
    <dgm:pt modelId="{64D4E8EE-81F2-4F8A-9086-0258AACFA480}" type="sibTrans" cxnId="{47B3EFE1-3D0E-4E7A-90F9-9922AE1D6649}">
      <dgm:prSet/>
      <dgm:spPr/>
      <dgm:t>
        <a:bodyPr/>
        <a:lstStyle/>
        <a:p>
          <a:endParaRPr lang="ru-RU"/>
        </a:p>
      </dgm:t>
    </dgm:pt>
    <dgm:pt modelId="{9DDA30F1-98D2-4359-B233-ABBA2E88C44C}">
      <dgm:prSet custT="1"/>
      <dgm:spPr/>
      <dgm:t>
        <a:bodyPr/>
        <a:lstStyle/>
        <a:p>
          <a:r>
            <a:rPr lang="ru-RU" sz="1950" dirty="0" smtClean="0"/>
            <a:t>Жилищно-коммунальное хозяйство 26,3 %</a:t>
          </a:r>
          <a:endParaRPr lang="ru-RU" sz="1950" dirty="0"/>
        </a:p>
      </dgm:t>
    </dgm:pt>
    <dgm:pt modelId="{3D812AB3-26FA-408B-B84B-A6204B00F6D7}" type="parTrans" cxnId="{E387B106-4DF2-4FAB-B3B0-DCE594CA97C3}">
      <dgm:prSet/>
      <dgm:spPr/>
      <dgm:t>
        <a:bodyPr/>
        <a:lstStyle/>
        <a:p>
          <a:endParaRPr lang="ru-RU"/>
        </a:p>
      </dgm:t>
    </dgm:pt>
    <dgm:pt modelId="{530B28E1-A389-4506-9476-A9433088228C}" type="sibTrans" cxnId="{E387B106-4DF2-4FAB-B3B0-DCE594CA97C3}">
      <dgm:prSet/>
      <dgm:spPr/>
      <dgm:t>
        <a:bodyPr/>
        <a:lstStyle/>
        <a:p>
          <a:endParaRPr lang="ru-RU"/>
        </a:p>
      </dgm:t>
    </dgm:pt>
    <dgm:pt modelId="{6F75F408-2812-41A2-8CBB-7B69F24ADDFD}">
      <dgm:prSet custT="1"/>
      <dgm:spPr/>
      <dgm:t>
        <a:bodyPr/>
        <a:lstStyle/>
        <a:p>
          <a:r>
            <a:rPr lang="ru-RU" sz="1400" dirty="0" smtClean="0"/>
            <a:t>Национальная безопасность и правоохранительная</a:t>
          </a:r>
          <a:r>
            <a:rPr lang="ru-RU" sz="1200" dirty="0" smtClean="0"/>
            <a:t> деятельность </a:t>
          </a:r>
          <a:r>
            <a:rPr lang="ru-RU" sz="1200" dirty="0" smtClean="0"/>
            <a:t>2,0%</a:t>
          </a:r>
          <a:endParaRPr lang="ru-RU" sz="1200" dirty="0"/>
        </a:p>
      </dgm:t>
    </dgm:pt>
    <dgm:pt modelId="{F6FE0BB8-D7B1-4CA9-8108-75B437313692}" type="parTrans" cxnId="{00DCFA35-98C2-4528-AEAD-E37837F87F48}">
      <dgm:prSet/>
      <dgm:spPr/>
      <dgm:t>
        <a:bodyPr/>
        <a:lstStyle/>
        <a:p>
          <a:endParaRPr lang="ru-RU"/>
        </a:p>
      </dgm:t>
    </dgm:pt>
    <dgm:pt modelId="{470583CB-42A2-44F9-B0A1-91E295F7069E}" type="sibTrans" cxnId="{00DCFA35-98C2-4528-AEAD-E37837F87F48}">
      <dgm:prSet/>
      <dgm:spPr/>
      <dgm:t>
        <a:bodyPr/>
        <a:lstStyle/>
        <a:p>
          <a:endParaRPr lang="ru-RU"/>
        </a:p>
      </dgm:t>
    </dgm:pt>
    <dgm:pt modelId="{712C064F-A370-42AB-9EFF-4B824EEF4C61}">
      <dgm:prSet custT="1"/>
      <dgm:spPr/>
      <dgm:t>
        <a:bodyPr/>
        <a:lstStyle/>
        <a:p>
          <a:r>
            <a:rPr lang="ru-RU" sz="1400" dirty="0" smtClean="0"/>
            <a:t>Социальная политика  </a:t>
          </a:r>
          <a:r>
            <a:rPr lang="ru-RU" sz="1400" dirty="0" smtClean="0"/>
            <a:t>0,5%</a:t>
          </a:r>
          <a:endParaRPr lang="ru-RU" sz="1400" dirty="0"/>
        </a:p>
      </dgm:t>
    </dgm:pt>
    <dgm:pt modelId="{80D8EC75-BACA-41E1-A54D-C2AE644819FB}" type="sibTrans" cxnId="{4B86D60F-3D1E-4E1F-A2F3-2EE1F5E1CBA3}">
      <dgm:prSet/>
      <dgm:spPr/>
      <dgm:t>
        <a:bodyPr/>
        <a:lstStyle/>
        <a:p>
          <a:endParaRPr lang="ru-RU"/>
        </a:p>
      </dgm:t>
    </dgm:pt>
    <dgm:pt modelId="{18C1983D-0874-448F-8426-25671484AA2F}" type="parTrans" cxnId="{4B86D60F-3D1E-4E1F-A2F3-2EE1F5E1CBA3}">
      <dgm:prSet/>
      <dgm:spPr/>
      <dgm:t>
        <a:bodyPr/>
        <a:lstStyle/>
        <a:p>
          <a:endParaRPr lang="ru-RU"/>
        </a:p>
      </dgm:t>
    </dgm:pt>
    <dgm:pt modelId="{0CCD8F41-11DE-47AF-858C-1342650EFD02}" type="pres">
      <dgm:prSet presAssocID="{CDD6E540-69D0-4E4D-86F0-1A60EF0CF9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FDC7DB-3D7F-4652-BECE-2AFC36B232F5}" type="pres">
      <dgm:prSet presAssocID="{40C1D0D5-1640-4F25-A117-7F5DB971B261}" presName="Name8" presStyleCnt="0"/>
      <dgm:spPr/>
    </dgm:pt>
    <dgm:pt modelId="{EEE9C29A-2F30-460D-9437-364B33B69BB3}" type="pres">
      <dgm:prSet presAssocID="{40C1D0D5-1640-4F25-A117-7F5DB971B261}" presName="level" presStyleLbl="node1" presStyleIdx="0" presStyleCnt="7" custLinFactNeighborX="3626" custLinFactNeighborY="-671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94AA5-5CF3-4DD3-B8F7-8A65BDCAD272}" type="pres">
      <dgm:prSet presAssocID="{40C1D0D5-1640-4F25-A117-7F5DB971B2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D9D911-9083-44D0-A858-FAAB998BA8DD}" type="pres">
      <dgm:prSet presAssocID="{CA3220F3-8B09-41F8-A016-0726DCF47503}" presName="Name8" presStyleCnt="0"/>
      <dgm:spPr/>
    </dgm:pt>
    <dgm:pt modelId="{B24227D1-CF39-4DBA-94E6-F4A7FC5D2BB6}" type="pres">
      <dgm:prSet presAssocID="{CA3220F3-8B09-41F8-A016-0726DCF47503}" presName="level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68E624-C348-46F1-9844-C5537BF033B1}" type="pres">
      <dgm:prSet presAssocID="{CA3220F3-8B09-41F8-A016-0726DCF4750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465DD3-C579-4B32-96B0-9C5D9386643C}" type="pres">
      <dgm:prSet presAssocID="{9DDA30F1-98D2-4359-B233-ABBA2E88C44C}" presName="Name8" presStyleCnt="0"/>
      <dgm:spPr/>
    </dgm:pt>
    <dgm:pt modelId="{C2406979-E8BA-4465-BC71-FB33630DD0D4}" type="pres">
      <dgm:prSet presAssocID="{9DDA30F1-98D2-4359-B233-ABBA2E88C44C}" presName="level" presStyleLbl="node1" presStyleIdx="2" presStyleCnt="7" custLinFactNeighborX="1626" custLinFactNeighborY="61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C07B5-392D-4441-8BCF-18EBAA6E5B01}" type="pres">
      <dgm:prSet presAssocID="{9DDA30F1-98D2-4359-B233-ABBA2E88C4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18B7D-FAED-4FF5-925A-5BF2B2B63C35}" type="pres">
      <dgm:prSet presAssocID="{982DA468-8AE9-470B-9426-842C032F8133}" presName="Name8" presStyleCnt="0"/>
      <dgm:spPr/>
    </dgm:pt>
    <dgm:pt modelId="{C31FBC3A-5569-4B58-ABF0-DD2FBFB14B95}" type="pres">
      <dgm:prSet presAssocID="{982DA468-8AE9-470B-9426-842C032F8133}" presName="level" presStyleLbl="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44C1B-0DE0-47BC-93F2-87096A1DA4E7}" type="pres">
      <dgm:prSet presAssocID="{982DA468-8AE9-470B-9426-842C032F81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DED99-355A-4C9E-A8C7-EC86D4748F88}" type="pres">
      <dgm:prSet presAssocID="{2CF7D613-BDB8-49AF-A003-6249B9379510}" presName="Name8" presStyleCnt="0"/>
      <dgm:spPr/>
    </dgm:pt>
    <dgm:pt modelId="{FBB40A3D-76FC-4A55-B0DF-1B6D00AE845B}" type="pres">
      <dgm:prSet presAssocID="{2CF7D613-BDB8-49AF-A003-6249B9379510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EA8B-6382-464F-A83D-7771ADC20407}" type="pres">
      <dgm:prSet presAssocID="{2CF7D613-BDB8-49AF-A003-6249B93795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9CB73-81E9-404F-A828-4269F7D751B0}" type="pres">
      <dgm:prSet presAssocID="{6F75F408-2812-41A2-8CBB-7B69F24ADDFD}" presName="Name8" presStyleCnt="0"/>
      <dgm:spPr/>
    </dgm:pt>
    <dgm:pt modelId="{9F797FD9-7F4D-4C4F-BB23-57DC153B6913}" type="pres">
      <dgm:prSet presAssocID="{6F75F408-2812-41A2-8CBB-7B69F24ADDFD}" presName="level" presStyleLbl="node1" presStyleIdx="5" presStyleCnt="7" custScaleX="114663" custLinFactNeighborX="1001" custLinFactNeighborY="14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AD7D0-9678-484F-B459-4C2F210EEACA}" type="pres">
      <dgm:prSet presAssocID="{6F75F408-2812-41A2-8CBB-7B69F24ADD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D7B89-1A84-474C-8BCF-8A43DF5DBEEA}" type="pres">
      <dgm:prSet presAssocID="{712C064F-A370-42AB-9EFF-4B824EEF4C61}" presName="Name8" presStyleCnt="0"/>
      <dgm:spPr/>
    </dgm:pt>
    <dgm:pt modelId="{78A9B915-B95D-429F-A438-B5E3D8E99534}" type="pres">
      <dgm:prSet presAssocID="{712C064F-A370-42AB-9EFF-4B824EEF4C61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51E14-EAAD-4D86-8DB9-A55FCE39F5F7}" type="pres">
      <dgm:prSet presAssocID="{712C064F-A370-42AB-9EFF-4B824EEF4C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9FF1A0-4A47-4004-A0D8-7E38905A0997}" type="presOf" srcId="{982DA468-8AE9-470B-9426-842C032F8133}" destId="{C31FBC3A-5569-4B58-ABF0-DD2FBFB14B95}" srcOrd="0" destOrd="0" presId="urn:microsoft.com/office/officeart/2005/8/layout/pyramid3"/>
    <dgm:cxn modelId="{556B5916-7DBB-4E16-90A5-8D0C8322A0B7}" type="presOf" srcId="{CA3220F3-8B09-41F8-A016-0726DCF47503}" destId="{B24227D1-CF39-4DBA-94E6-F4A7FC5D2BB6}" srcOrd="0" destOrd="0" presId="urn:microsoft.com/office/officeart/2005/8/layout/pyramid3"/>
    <dgm:cxn modelId="{6EC0C7C1-6E1E-46A8-B4EF-60B0EF726D9C}" type="presOf" srcId="{2CF7D613-BDB8-49AF-A003-6249B9379510}" destId="{FBB40A3D-76FC-4A55-B0DF-1B6D00AE845B}" srcOrd="0" destOrd="0" presId="urn:microsoft.com/office/officeart/2005/8/layout/pyramid3"/>
    <dgm:cxn modelId="{E86CFFCC-2580-4F9A-BC9F-9AD553A1FF3C}" type="presOf" srcId="{9DDA30F1-98D2-4359-B233-ABBA2E88C44C}" destId="{CCDC07B5-392D-4441-8BCF-18EBAA6E5B01}" srcOrd="1" destOrd="0" presId="urn:microsoft.com/office/officeart/2005/8/layout/pyramid3"/>
    <dgm:cxn modelId="{E387B106-4DF2-4FAB-B3B0-DCE594CA97C3}" srcId="{CDD6E540-69D0-4E4D-86F0-1A60EF0CF9B3}" destId="{9DDA30F1-98D2-4359-B233-ABBA2E88C44C}" srcOrd="2" destOrd="0" parTransId="{3D812AB3-26FA-408B-B84B-A6204B00F6D7}" sibTransId="{530B28E1-A389-4506-9476-A9433088228C}"/>
    <dgm:cxn modelId="{00DCFA35-98C2-4528-AEAD-E37837F87F48}" srcId="{CDD6E540-69D0-4E4D-86F0-1A60EF0CF9B3}" destId="{6F75F408-2812-41A2-8CBB-7B69F24ADDFD}" srcOrd="5" destOrd="0" parTransId="{F6FE0BB8-D7B1-4CA9-8108-75B437313692}" sibTransId="{470583CB-42A2-44F9-B0A1-91E295F7069E}"/>
    <dgm:cxn modelId="{47B3EFE1-3D0E-4E7A-90F9-9922AE1D6649}" srcId="{CDD6E540-69D0-4E4D-86F0-1A60EF0CF9B3}" destId="{982DA468-8AE9-470B-9426-842C032F8133}" srcOrd="3" destOrd="0" parTransId="{BE665038-B30E-4A2C-A46B-75D772E3DBE9}" sibTransId="{64D4E8EE-81F2-4F8A-9086-0258AACFA480}"/>
    <dgm:cxn modelId="{1C2E55E4-FD87-4BF0-AFD5-D20BB4F7A38C}" srcId="{CDD6E540-69D0-4E4D-86F0-1A60EF0CF9B3}" destId="{2CF7D613-BDB8-49AF-A003-6249B9379510}" srcOrd="4" destOrd="0" parTransId="{7CBDB8CA-D437-4859-9EFC-C6183CD01118}" sibTransId="{5DC492C5-5A79-462E-9B73-28B1FCE531D1}"/>
    <dgm:cxn modelId="{D6E45953-C32E-40F5-A342-46FDFB15DECD}" srcId="{CDD6E540-69D0-4E4D-86F0-1A60EF0CF9B3}" destId="{CA3220F3-8B09-41F8-A016-0726DCF47503}" srcOrd="1" destOrd="0" parTransId="{81151B37-EA7B-4EBB-980B-DB9AFA179E8F}" sibTransId="{8BFF1078-BCA0-4C4F-B3F2-A711F5B64163}"/>
    <dgm:cxn modelId="{AC2EE068-9A40-4395-B567-35F62B5E3D64}" type="presOf" srcId="{40C1D0D5-1640-4F25-A117-7F5DB971B261}" destId="{EEE9C29A-2F30-460D-9437-364B33B69BB3}" srcOrd="0" destOrd="0" presId="urn:microsoft.com/office/officeart/2005/8/layout/pyramid3"/>
    <dgm:cxn modelId="{A4FF4AD7-7430-45AC-BF9C-DFFDEC13CD14}" type="presOf" srcId="{9DDA30F1-98D2-4359-B233-ABBA2E88C44C}" destId="{C2406979-E8BA-4465-BC71-FB33630DD0D4}" srcOrd="0" destOrd="0" presId="urn:microsoft.com/office/officeart/2005/8/layout/pyramid3"/>
    <dgm:cxn modelId="{E72E4744-E5B5-4FCA-B157-D1113E922C1A}" type="presOf" srcId="{40C1D0D5-1640-4F25-A117-7F5DB971B261}" destId="{C3194AA5-5CF3-4DD3-B8F7-8A65BDCAD272}" srcOrd="1" destOrd="0" presId="urn:microsoft.com/office/officeart/2005/8/layout/pyramid3"/>
    <dgm:cxn modelId="{0B5958FE-73FF-463D-9702-814FE0927DD6}" type="presOf" srcId="{712C064F-A370-42AB-9EFF-4B824EEF4C61}" destId="{78A9B915-B95D-429F-A438-B5E3D8E99534}" srcOrd="0" destOrd="0" presId="urn:microsoft.com/office/officeart/2005/8/layout/pyramid3"/>
    <dgm:cxn modelId="{A27985C3-14EB-4D9D-BDA9-1F735A4D1A10}" type="presOf" srcId="{CDD6E540-69D0-4E4D-86F0-1A60EF0CF9B3}" destId="{0CCD8F41-11DE-47AF-858C-1342650EFD02}" srcOrd="0" destOrd="0" presId="urn:microsoft.com/office/officeart/2005/8/layout/pyramid3"/>
    <dgm:cxn modelId="{4B86D60F-3D1E-4E1F-A2F3-2EE1F5E1CBA3}" srcId="{CDD6E540-69D0-4E4D-86F0-1A60EF0CF9B3}" destId="{712C064F-A370-42AB-9EFF-4B824EEF4C61}" srcOrd="6" destOrd="0" parTransId="{18C1983D-0874-448F-8426-25671484AA2F}" sibTransId="{80D8EC75-BACA-41E1-A54D-C2AE644819FB}"/>
    <dgm:cxn modelId="{DA21E40E-12B4-499C-B99D-858E11148B15}" type="presOf" srcId="{982DA468-8AE9-470B-9426-842C032F8133}" destId="{B0944C1B-0DE0-47BC-93F2-87096A1DA4E7}" srcOrd="1" destOrd="0" presId="urn:microsoft.com/office/officeart/2005/8/layout/pyramid3"/>
    <dgm:cxn modelId="{1E68DC2D-22C5-4619-8195-AA56EEF54BF1}" type="presOf" srcId="{6F75F408-2812-41A2-8CBB-7B69F24ADDFD}" destId="{53BAD7D0-9678-484F-B459-4C2F210EEACA}" srcOrd="1" destOrd="0" presId="urn:microsoft.com/office/officeart/2005/8/layout/pyramid3"/>
    <dgm:cxn modelId="{70F63BE5-F1ED-468A-923C-C1EE6EAAF885}" type="presOf" srcId="{6F75F408-2812-41A2-8CBB-7B69F24ADDFD}" destId="{9F797FD9-7F4D-4C4F-BB23-57DC153B6913}" srcOrd="0" destOrd="0" presId="urn:microsoft.com/office/officeart/2005/8/layout/pyramid3"/>
    <dgm:cxn modelId="{9D97CA87-BFA4-42D8-84C1-CF002A65669D}" type="presOf" srcId="{CA3220F3-8B09-41F8-A016-0726DCF47503}" destId="{FC68E624-C348-46F1-9844-C5537BF033B1}" srcOrd="1" destOrd="0" presId="urn:microsoft.com/office/officeart/2005/8/layout/pyramid3"/>
    <dgm:cxn modelId="{746AAB93-8B64-4146-9385-EC0B41E62DE4}" srcId="{CDD6E540-69D0-4E4D-86F0-1A60EF0CF9B3}" destId="{40C1D0D5-1640-4F25-A117-7F5DB971B261}" srcOrd="0" destOrd="0" parTransId="{311B9D63-16B7-42FC-B317-5C56F549F421}" sibTransId="{5C0CD5D4-8582-4029-9226-56DEAC5D7B33}"/>
    <dgm:cxn modelId="{DE9414E5-051F-44B4-97C4-E7BD02D29CCF}" type="presOf" srcId="{2CF7D613-BDB8-49AF-A003-6249B9379510}" destId="{D57DEA8B-6382-464F-A83D-7771ADC20407}" srcOrd="1" destOrd="0" presId="urn:microsoft.com/office/officeart/2005/8/layout/pyramid3"/>
    <dgm:cxn modelId="{A0427FFE-3EB3-443A-815D-E7546227E59F}" type="presOf" srcId="{712C064F-A370-42AB-9EFF-4B824EEF4C61}" destId="{AE051E14-EAAD-4D86-8DB9-A55FCE39F5F7}" srcOrd="1" destOrd="0" presId="urn:microsoft.com/office/officeart/2005/8/layout/pyramid3"/>
    <dgm:cxn modelId="{AEB723EA-0D3D-4DD1-9E43-D6B13E4508F3}" type="presParOf" srcId="{0CCD8F41-11DE-47AF-858C-1342650EFD02}" destId="{93FDC7DB-3D7F-4652-BECE-2AFC36B232F5}" srcOrd="0" destOrd="0" presId="urn:microsoft.com/office/officeart/2005/8/layout/pyramid3"/>
    <dgm:cxn modelId="{6A1FA581-4BE8-47CB-A4C3-DD9012099BEC}" type="presParOf" srcId="{93FDC7DB-3D7F-4652-BECE-2AFC36B232F5}" destId="{EEE9C29A-2F30-460D-9437-364B33B69BB3}" srcOrd="0" destOrd="0" presId="urn:microsoft.com/office/officeart/2005/8/layout/pyramid3"/>
    <dgm:cxn modelId="{B86F9555-FACD-4C9F-855E-F5489F588417}" type="presParOf" srcId="{93FDC7DB-3D7F-4652-BECE-2AFC36B232F5}" destId="{C3194AA5-5CF3-4DD3-B8F7-8A65BDCAD272}" srcOrd="1" destOrd="0" presId="urn:microsoft.com/office/officeart/2005/8/layout/pyramid3"/>
    <dgm:cxn modelId="{0489F7C1-3178-4857-8BD8-77FA7AA75E78}" type="presParOf" srcId="{0CCD8F41-11DE-47AF-858C-1342650EFD02}" destId="{1FD9D911-9083-44D0-A858-FAAB998BA8DD}" srcOrd="1" destOrd="0" presId="urn:microsoft.com/office/officeart/2005/8/layout/pyramid3"/>
    <dgm:cxn modelId="{A7197521-65A4-4F03-8D47-0F59AA2950AC}" type="presParOf" srcId="{1FD9D911-9083-44D0-A858-FAAB998BA8DD}" destId="{B24227D1-CF39-4DBA-94E6-F4A7FC5D2BB6}" srcOrd="0" destOrd="0" presId="urn:microsoft.com/office/officeart/2005/8/layout/pyramid3"/>
    <dgm:cxn modelId="{90C36B4B-C08C-4274-A598-8C7E155FA112}" type="presParOf" srcId="{1FD9D911-9083-44D0-A858-FAAB998BA8DD}" destId="{FC68E624-C348-46F1-9844-C5537BF033B1}" srcOrd="1" destOrd="0" presId="urn:microsoft.com/office/officeart/2005/8/layout/pyramid3"/>
    <dgm:cxn modelId="{E1019FFC-CE55-4A94-8F48-4588B2630EC2}" type="presParOf" srcId="{0CCD8F41-11DE-47AF-858C-1342650EFD02}" destId="{65465DD3-C579-4B32-96B0-9C5D9386643C}" srcOrd="2" destOrd="0" presId="urn:microsoft.com/office/officeart/2005/8/layout/pyramid3"/>
    <dgm:cxn modelId="{5B4EAEFB-5232-496E-8DB0-215F5BF23911}" type="presParOf" srcId="{65465DD3-C579-4B32-96B0-9C5D9386643C}" destId="{C2406979-E8BA-4465-BC71-FB33630DD0D4}" srcOrd="0" destOrd="0" presId="urn:microsoft.com/office/officeart/2005/8/layout/pyramid3"/>
    <dgm:cxn modelId="{4197E2DB-C9A9-4335-8978-E3ACC39EBC50}" type="presParOf" srcId="{65465DD3-C579-4B32-96B0-9C5D9386643C}" destId="{CCDC07B5-392D-4441-8BCF-18EBAA6E5B01}" srcOrd="1" destOrd="0" presId="urn:microsoft.com/office/officeart/2005/8/layout/pyramid3"/>
    <dgm:cxn modelId="{ECCB7006-25FE-424B-B4E3-42E20EB3DB6E}" type="presParOf" srcId="{0CCD8F41-11DE-47AF-858C-1342650EFD02}" destId="{60918B7D-FAED-4FF5-925A-5BF2B2B63C35}" srcOrd="3" destOrd="0" presId="urn:microsoft.com/office/officeart/2005/8/layout/pyramid3"/>
    <dgm:cxn modelId="{22A41240-ED86-4D9B-A00C-325DFBD106AE}" type="presParOf" srcId="{60918B7D-FAED-4FF5-925A-5BF2B2B63C35}" destId="{C31FBC3A-5569-4B58-ABF0-DD2FBFB14B95}" srcOrd="0" destOrd="0" presId="urn:microsoft.com/office/officeart/2005/8/layout/pyramid3"/>
    <dgm:cxn modelId="{29A1B5FB-7551-4CCD-AED7-A55493375A5E}" type="presParOf" srcId="{60918B7D-FAED-4FF5-925A-5BF2B2B63C35}" destId="{B0944C1B-0DE0-47BC-93F2-87096A1DA4E7}" srcOrd="1" destOrd="0" presId="urn:microsoft.com/office/officeart/2005/8/layout/pyramid3"/>
    <dgm:cxn modelId="{DA9EE0DF-9828-4CE8-AF23-B11B8B313508}" type="presParOf" srcId="{0CCD8F41-11DE-47AF-858C-1342650EFD02}" destId="{184DED99-355A-4C9E-A8C7-EC86D4748F88}" srcOrd="4" destOrd="0" presId="urn:microsoft.com/office/officeart/2005/8/layout/pyramid3"/>
    <dgm:cxn modelId="{AE180EAD-6616-4276-8C56-9D2C41A7EEDB}" type="presParOf" srcId="{184DED99-355A-4C9E-A8C7-EC86D4748F88}" destId="{FBB40A3D-76FC-4A55-B0DF-1B6D00AE845B}" srcOrd="0" destOrd="0" presId="urn:microsoft.com/office/officeart/2005/8/layout/pyramid3"/>
    <dgm:cxn modelId="{5E1B494C-042C-4DCA-9C89-B53045366B0D}" type="presParOf" srcId="{184DED99-355A-4C9E-A8C7-EC86D4748F88}" destId="{D57DEA8B-6382-464F-A83D-7771ADC20407}" srcOrd="1" destOrd="0" presId="urn:microsoft.com/office/officeart/2005/8/layout/pyramid3"/>
    <dgm:cxn modelId="{E503C795-6A83-4007-B1E9-0C9A044C6942}" type="presParOf" srcId="{0CCD8F41-11DE-47AF-858C-1342650EFD02}" destId="{C279CB73-81E9-404F-A828-4269F7D751B0}" srcOrd="5" destOrd="0" presId="urn:microsoft.com/office/officeart/2005/8/layout/pyramid3"/>
    <dgm:cxn modelId="{C200118C-2696-4970-B33C-683E1D0DAD61}" type="presParOf" srcId="{C279CB73-81E9-404F-A828-4269F7D751B0}" destId="{9F797FD9-7F4D-4C4F-BB23-57DC153B6913}" srcOrd="0" destOrd="0" presId="urn:microsoft.com/office/officeart/2005/8/layout/pyramid3"/>
    <dgm:cxn modelId="{91897347-3D8D-4A47-955C-6062AFE4078B}" type="presParOf" srcId="{C279CB73-81E9-404F-A828-4269F7D751B0}" destId="{53BAD7D0-9678-484F-B459-4C2F210EEACA}" srcOrd="1" destOrd="0" presId="urn:microsoft.com/office/officeart/2005/8/layout/pyramid3"/>
    <dgm:cxn modelId="{5EDB9B93-0D26-4C47-AE84-75EB3A104A8A}" type="presParOf" srcId="{0CCD8F41-11DE-47AF-858C-1342650EFD02}" destId="{6CDD7B89-1A84-474C-8BCF-8A43DF5DBEEA}" srcOrd="6" destOrd="0" presId="urn:microsoft.com/office/officeart/2005/8/layout/pyramid3"/>
    <dgm:cxn modelId="{05CABFEE-7039-47FE-BEBA-0E22F89CDF50}" type="presParOf" srcId="{6CDD7B89-1A84-474C-8BCF-8A43DF5DBEEA}" destId="{78A9B915-B95D-429F-A438-B5E3D8E99534}" srcOrd="0" destOrd="0" presId="urn:microsoft.com/office/officeart/2005/8/layout/pyramid3"/>
    <dgm:cxn modelId="{9CDDC93C-B5E2-4A9B-93E1-EA488F788307}" type="presParOf" srcId="{6CDD7B89-1A84-474C-8BCF-8A43DF5DBEEA}" destId="{AE051E14-EAAD-4D86-8DB9-A55FCE39F5F7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E9C29A-2F30-460D-9437-364B33B69BB3}">
      <dsp:nvSpPr>
        <dsp:cNvPr id="0" name=""/>
        <dsp:cNvSpPr/>
      </dsp:nvSpPr>
      <dsp:spPr>
        <a:xfrm rot="10800000">
          <a:off x="0" y="0"/>
          <a:ext cx="8229599" cy="73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Общегосударственные расходы 30,6%</a:t>
          </a:r>
          <a:endParaRPr lang="ru-RU" sz="2400" kern="1200" dirty="0"/>
        </a:p>
      </dsp:txBody>
      <dsp:txXfrm rot="-10800000">
        <a:off x="1440179" y="0"/>
        <a:ext cx="5349240" cy="730366"/>
      </dsp:txXfrm>
    </dsp:sp>
    <dsp:sp modelId="{B24227D1-CF39-4DBA-94E6-F4A7FC5D2BB6}">
      <dsp:nvSpPr>
        <dsp:cNvPr id="0" name=""/>
        <dsp:cNvSpPr/>
      </dsp:nvSpPr>
      <dsp:spPr>
        <a:xfrm rot="10800000">
          <a:off x="587828" y="730366"/>
          <a:ext cx="7053942" cy="73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780253"/>
                <a:satOff val="-973"/>
                <a:lumOff val="229"/>
                <a:alphaOff val="0"/>
                <a:shade val="51000"/>
                <a:satMod val="130000"/>
              </a:schemeClr>
            </a:gs>
            <a:gs pos="80000">
              <a:schemeClr val="accent2">
                <a:hueOff val="780253"/>
                <a:satOff val="-973"/>
                <a:lumOff val="229"/>
                <a:alphaOff val="0"/>
                <a:shade val="93000"/>
                <a:satMod val="130000"/>
              </a:schemeClr>
            </a:gs>
            <a:gs pos="100000">
              <a:schemeClr val="accent2">
                <a:hueOff val="780253"/>
                <a:satOff val="-973"/>
                <a:lumOff val="22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Культура и кинематография </a:t>
          </a:r>
          <a:r>
            <a:rPr lang="ru-RU" sz="2000" kern="1200" dirty="0" smtClean="0"/>
            <a:t>27,9%</a:t>
          </a:r>
          <a:endParaRPr lang="ru-RU" sz="2000" kern="1200" dirty="0"/>
        </a:p>
      </dsp:txBody>
      <dsp:txXfrm rot="-10800000">
        <a:off x="1822268" y="730366"/>
        <a:ext cx="4585062" cy="730366"/>
      </dsp:txXfrm>
    </dsp:sp>
    <dsp:sp modelId="{C2406979-E8BA-4465-BC71-FB33630DD0D4}">
      <dsp:nvSpPr>
        <dsp:cNvPr id="0" name=""/>
        <dsp:cNvSpPr/>
      </dsp:nvSpPr>
      <dsp:spPr>
        <a:xfrm rot="10800000">
          <a:off x="1271238" y="1505673"/>
          <a:ext cx="5878285" cy="73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50" kern="1200" dirty="0" smtClean="0"/>
            <a:t>Жилищно-коммунальное хозяйство 26,3 %</a:t>
          </a:r>
          <a:endParaRPr lang="ru-RU" sz="1950" kern="1200" dirty="0"/>
        </a:p>
      </dsp:txBody>
      <dsp:txXfrm rot="-10800000">
        <a:off x="2299938" y="1505673"/>
        <a:ext cx="3820885" cy="730366"/>
      </dsp:txXfrm>
    </dsp:sp>
    <dsp:sp modelId="{C31FBC3A-5569-4B58-ABF0-DD2FBFB14B95}">
      <dsp:nvSpPr>
        <dsp:cNvPr id="0" name=""/>
        <dsp:cNvSpPr/>
      </dsp:nvSpPr>
      <dsp:spPr>
        <a:xfrm rot="10800000">
          <a:off x="1763485" y="2191100"/>
          <a:ext cx="4702628" cy="73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Национальная экономика 9,7%</a:t>
          </a:r>
          <a:endParaRPr lang="ru-RU" sz="2000" kern="1200" dirty="0"/>
        </a:p>
      </dsp:txBody>
      <dsp:txXfrm rot="-10800000">
        <a:off x="2586445" y="2191100"/>
        <a:ext cx="3056708" cy="730366"/>
      </dsp:txXfrm>
    </dsp:sp>
    <dsp:sp modelId="{FBB40A3D-76FC-4A55-B0DF-1B6D00AE845B}">
      <dsp:nvSpPr>
        <dsp:cNvPr id="0" name=""/>
        <dsp:cNvSpPr/>
      </dsp:nvSpPr>
      <dsp:spPr>
        <a:xfrm rot="10800000">
          <a:off x="2351314" y="2921467"/>
          <a:ext cx="3526971" cy="73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Физическая культура и спорт </a:t>
          </a:r>
          <a:r>
            <a:rPr lang="ru-RU" sz="2000" kern="1200" dirty="0" smtClean="0"/>
            <a:t>3,0%</a:t>
          </a:r>
          <a:endParaRPr lang="ru-RU" sz="2000" kern="1200" dirty="0"/>
        </a:p>
      </dsp:txBody>
      <dsp:txXfrm rot="-10800000">
        <a:off x="2968534" y="2921467"/>
        <a:ext cx="2292531" cy="730366"/>
      </dsp:txXfrm>
    </dsp:sp>
    <dsp:sp modelId="{9F797FD9-7F4D-4C4F-BB23-57DC153B6913}">
      <dsp:nvSpPr>
        <dsp:cNvPr id="0" name=""/>
        <dsp:cNvSpPr/>
      </dsp:nvSpPr>
      <dsp:spPr>
        <a:xfrm rot="10800000">
          <a:off x="2790292" y="3662402"/>
          <a:ext cx="2696087" cy="73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901266"/>
                <a:satOff val="-4866"/>
                <a:lumOff val="1144"/>
                <a:alphaOff val="0"/>
                <a:shade val="51000"/>
                <a:satMod val="130000"/>
              </a:schemeClr>
            </a:gs>
            <a:gs pos="80000">
              <a:schemeClr val="accent2">
                <a:hueOff val="3901266"/>
                <a:satOff val="-4866"/>
                <a:lumOff val="1144"/>
                <a:alphaOff val="0"/>
                <a:shade val="93000"/>
                <a:satMod val="130000"/>
              </a:schemeClr>
            </a:gs>
            <a:gs pos="100000">
              <a:schemeClr val="accent2">
                <a:hueOff val="3901266"/>
                <a:satOff val="-4866"/>
                <a:lumOff val="114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Национальная безопасность и правоохранительная</a:t>
          </a:r>
          <a:r>
            <a:rPr lang="ru-RU" sz="1200" kern="1200" dirty="0" smtClean="0"/>
            <a:t> деятельность </a:t>
          </a:r>
          <a:r>
            <a:rPr lang="ru-RU" sz="1200" kern="1200" dirty="0" smtClean="0"/>
            <a:t>2,0%</a:t>
          </a:r>
          <a:endParaRPr lang="ru-RU" sz="1200" kern="1200" dirty="0"/>
        </a:p>
      </dsp:txBody>
      <dsp:txXfrm rot="-10800000">
        <a:off x="3262108" y="3662402"/>
        <a:ext cx="1752456" cy="730366"/>
      </dsp:txXfrm>
    </dsp:sp>
    <dsp:sp modelId="{78A9B915-B95D-429F-A438-B5E3D8E99534}">
      <dsp:nvSpPr>
        <dsp:cNvPr id="0" name=""/>
        <dsp:cNvSpPr/>
      </dsp:nvSpPr>
      <dsp:spPr>
        <a:xfrm rot="10800000">
          <a:off x="3526971" y="4382201"/>
          <a:ext cx="1175657" cy="730366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Социальная политика  </a:t>
          </a:r>
          <a:r>
            <a:rPr lang="ru-RU" sz="1400" kern="1200" dirty="0" smtClean="0"/>
            <a:t>0,5%</a:t>
          </a:r>
          <a:endParaRPr lang="ru-RU" sz="1400" kern="1200" dirty="0"/>
        </a:p>
      </dsp:txBody>
      <dsp:txXfrm rot="-10800000">
        <a:off x="3526971" y="4382201"/>
        <a:ext cx="1175657" cy="7303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7F4C-C8C1-4218-B351-558EBBC7277F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CA179-39F8-449F-98F3-E79BFF14BA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5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CA179-39F8-449F-98F3-E79BFF14BA4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6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84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9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8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3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941FE-2EAD-4DF7-A713-813CA224EB72}" type="datetimeFigureOut">
              <a:rPr lang="ru-RU" smtClean="0"/>
              <a:pPr/>
              <a:t>06.05.2015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3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6336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Формирование бюджета, бюджетных отношений в Зимовниковском сельском поселении Зимовниковского района Ростовской области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noFill/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19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/>
              <a:t>Расходы бюджета Зимовниковского сельского поселения на </a:t>
            </a:r>
            <a:r>
              <a:rPr lang="ru-RU" sz="1800" b="1" i="1" dirty="0" smtClean="0"/>
              <a:t>2015г</a:t>
            </a:r>
            <a:r>
              <a:rPr lang="ru-RU" sz="1800" b="1" i="1" dirty="0" smtClean="0"/>
              <a:t>.</a:t>
            </a:r>
            <a:endParaRPr lang="ru-RU" sz="18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162226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2016г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9726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851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2017г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7507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477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Tm="0">
        <p:cut/>
      </p:transition>
    </mc:Choice>
    <mc:Fallback>
      <p:transition advTm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Координационная комиссия по поступлению налогов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636912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Транспортный налог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501008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43711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91683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экономики и финансов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2636912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имущ. и зем. отношениям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3512183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муниципального хозяйства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443711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Начальник земельных и имущ. отношений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5229200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Налоги на совокупный доход(УСН, ЕСН)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5229200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труд. отношениям и ценообразованию</a:t>
            </a:r>
            <a:endParaRPr lang="ru-RU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3635896" y="2924944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635896" y="37890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35896" y="46891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635896" y="5517232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63588" y="1390150"/>
            <a:ext cx="266429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0072" y="1390150"/>
            <a:ext cx="3168352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Ответственное лицо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3635896" y="216886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35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7544" y="548680"/>
            <a:ext cx="1224136" cy="59046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ru-RU" sz="2400" b="1" dirty="0" smtClean="0"/>
              <a:t>Администрация </a:t>
            </a:r>
            <a:endParaRPr lang="ru-RU" sz="2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95936" y="62068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МРИ ФНС РФ №9 по Ростовской области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95936" y="1660395"/>
            <a:ext cx="3960440" cy="76049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Федеральная служба судебных приставов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95936" y="2780928"/>
            <a:ext cx="3960440" cy="67543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Государственная Автоинспекция(ГАИ)  Министерства внутренних дел России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72941" y="3681028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Многофункциональный центр (МФЦ)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95936" y="4653136"/>
            <a:ext cx="3960440" cy="7920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службы государственной регистрации, кадастра и картографии </a:t>
            </a: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936" y="5606685"/>
            <a:ext cx="396044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Федеральной миграционной службы России (УФМС)</a:t>
            </a:r>
            <a:endParaRPr lang="ru-RU" dirty="0"/>
          </a:p>
        </p:txBody>
      </p:sp>
      <p:sp>
        <p:nvSpPr>
          <p:cNvPr id="16" name="Двойная стрелка влево/вправо 15"/>
          <p:cNvSpPr/>
          <p:nvPr/>
        </p:nvSpPr>
        <p:spPr>
          <a:xfrm>
            <a:off x="1835696" y="836712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войная стрелка влево/вправо 16"/>
          <p:cNvSpPr/>
          <p:nvPr/>
        </p:nvSpPr>
        <p:spPr>
          <a:xfrm>
            <a:off x="1835696" y="1844824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Двойная стрелка влево/вправо 17"/>
          <p:cNvSpPr/>
          <p:nvPr/>
        </p:nvSpPr>
        <p:spPr>
          <a:xfrm>
            <a:off x="1835696" y="2938626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войная стрелка влево/вправо 18"/>
          <p:cNvSpPr/>
          <p:nvPr/>
        </p:nvSpPr>
        <p:spPr>
          <a:xfrm flipV="1">
            <a:off x="1835696" y="3861048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1840339" y="4869160"/>
            <a:ext cx="1944216" cy="360040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1835696" y="5750829"/>
            <a:ext cx="1944216" cy="431791"/>
          </a:xfrm>
          <a:prstGeom prst="left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5476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Проектировка местного бюджета разработана с учетом: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- Федерального </a:t>
            </a:r>
            <a:r>
              <a:rPr lang="ru-RU" dirty="0"/>
              <a:t>закона  «О федеральном бюджете на </a:t>
            </a:r>
            <a:r>
              <a:rPr lang="ru-RU" dirty="0" smtClean="0"/>
              <a:t>2015 год </a:t>
            </a:r>
            <a:r>
              <a:rPr lang="ru-RU" dirty="0"/>
              <a:t>и на плановый период </a:t>
            </a:r>
            <a:r>
              <a:rPr lang="ru-RU" dirty="0" smtClean="0"/>
              <a:t>2016 </a:t>
            </a:r>
            <a:r>
              <a:rPr lang="ru-RU" dirty="0"/>
              <a:t>и </a:t>
            </a:r>
            <a:r>
              <a:rPr lang="ru-RU" dirty="0" smtClean="0"/>
              <a:t>2017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dirty="0" smtClean="0"/>
              <a:t>    - </a:t>
            </a:r>
            <a:r>
              <a:rPr lang="ru-RU" dirty="0"/>
              <a:t>Областного закона «О межбюджетных отношениях органов государственной власти и органов местного самоуправления в Ростовской области»;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показателей прогноза социально-экономического развития Зимовниковского сельского поселения на </a:t>
            </a:r>
            <a:r>
              <a:rPr lang="ru-RU" dirty="0" smtClean="0"/>
              <a:t>2015-2017 </a:t>
            </a:r>
            <a:r>
              <a:rPr lang="ru-RU" dirty="0"/>
              <a:t>годы.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закона «Об областном бюджете на </a:t>
            </a:r>
            <a:r>
              <a:rPr lang="ru-RU" dirty="0" smtClean="0"/>
              <a:t>2015 </a:t>
            </a:r>
            <a:r>
              <a:rPr lang="ru-RU" dirty="0"/>
              <a:t>год и на плановый период </a:t>
            </a:r>
            <a:r>
              <a:rPr lang="ru-RU" dirty="0" smtClean="0"/>
              <a:t>2016 </a:t>
            </a:r>
            <a:r>
              <a:rPr lang="ru-RU" dirty="0"/>
              <a:t>и </a:t>
            </a:r>
            <a:r>
              <a:rPr lang="ru-RU" dirty="0" smtClean="0"/>
              <a:t>2017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b="1" dirty="0"/>
              <a:t>- </a:t>
            </a:r>
            <a:r>
              <a:rPr lang="ru-RU" dirty="0"/>
              <a:t>решения районного Собрания депутатов   «О бюджете муниципального района на </a:t>
            </a:r>
            <a:r>
              <a:rPr lang="ru-RU" dirty="0" smtClean="0"/>
              <a:t>2015 </a:t>
            </a:r>
            <a:r>
              <a:rPr lang="ru-RU" dirty="0"/>
              <a:t>год и на плановый период </a:t>
            </a:r>
            <a:r>
              <a:rPr lang="ru-RU" dirty="0" smtClean="0"/>
              <a:t>2016 </a:t>
            </a:r>
            <a:r>
              <a:rPr lang="ru-RU" dirty="0"/>
              <a:t>и </a:t>
            </a:r>
            <a:r>
              <a:rPr lang="ru-RU" dirty="0" smtClean="0"/>
              <a:t>2017 </a:t>
            </a:r>
            <a:r>
              <a:rPr lang="ru-RU" dirty="0"/>
              <a:t>годов»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380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показатели местного бюджета оцениваются следующим  образом: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968615"/>
              </p:ext>
            </p:extLst>
          </p:nvPr>
        </p:nvGraphicFramePr>
        <p:xfrm>
          <a:off x="251520" y="1124744"/>
          <a:ext cx="8352928" cy="578056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153976"/>
                <a:gridCol w="1590440"/>
                <a:gridCol w="1296144"/>
                <a:gridCol w="1368152"/>
                <a:gridCol w="1944216"/>
              </a:tblGrid>
              <a:tr h="711746">
                <a:tc rowSpan="2"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rowSpan="2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на </a:t>
                      </a:r>
                      <a:r>
                        <a:rPr lang="ru-RU" sz="1600" dirty="0" smtClean="0">
                          <a:effectLst/>
                        </a:rPr>
                        <a:t>2014 </a:t>
                      </a:r>
                      <a:r>
                        <a:rPr lang="ru-RU" sz="1600" dirty="0">
                          <a:effectLst/>
                        </a:rPr>
                        <a:t>год)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gridSpan="3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 бюджета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2015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2016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2017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94732">
                <a:tc>
                  <a:txBody>
                    <a:bodyPr/>
                    <a:lstStyle/>
                    <a:p>
                      <a:pPr marR="4826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.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35778,3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27932,5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30942,7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32226,4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0702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0702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налоговые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26233,6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27553,0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30542,0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31808,0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692106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неналоговые доходы</a:t>
                      </a:r>
                    </a:p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9544,7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379,9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400,7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418,9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7773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. Безвозмездные поступления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36323,7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9415,6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839,2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839,2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39304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III</a:t>
                      </a:r>
                      <a:r>
                        <a:rPr lang="ru-RU" sz="1600" b="1" dirty="0">
                          <a:effectLst/>
                        </a:rPr>
                        <a:t>.Всего доходов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72 102,0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37 348,1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31 781,9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33 065,6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0702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</a:t>
                      </a:r>
                      <a:r>
                        <a:rPr lang="ru-RU" sz="1600" b="1" dirty="0">
                          <a:effectLst/>
                        </a:rPr>
                        <a:t>. Расходы, всего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72 865,1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37 348,1</a:t>
                      </a:r>
                      <a:endParaRPr lang="ru-RU" sz="1600" b="1" dirty="0" smtClean="0">
                        <a:effectLst/>
                      </a:endParaRP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31 </a:t>
                      </a:r>
                      <a:r>
                        <a:rPr lang="ru-RU" sz="1600" b="1" dirty="0" smtClean="0">
                          <a:effectLst/>
                        </a:rPr>
                        <a:t>781,9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33 065,6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230702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48908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III</a:t>
                      </a:r>
                      <a:r>
                        <a:rPr lang="ru-RU" sz="1600" dirty="0">
                          <a:effectLst/>
                        </a:rPr>
                        <a:t>. Дефицит (-), профицит </a:t>
                      </a:r>
                      <a:r>
                        <a:rPr lang="ru-RU" sz="1600" dirty="0" smtClean="0">
                          <a:effectLst/>
                        </a:rPr>
                        <a:t>(+)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-764,1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  <a:tr h="1031563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</a:t>
                      </a:r>
                      <a:r>
                        <a:rPr lang="ru-RU" sz="1600" dirty="0">
                          <a:effectLst/>
                        </a:rPr>
                        <a:t>. Источники финансирования </a:t>
                      </a:r>
                      <a:r>
                        <a:rPr lang="ru-RU" sz="1600" dirty="0" smtClean="0">
                          <a:effectLst/>
                        </a:rPr>
                        <a:t>дефицита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764,1</a:t>
                      </a: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6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собственных доходов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местного бюджета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739962"/>
              </p:ext>
            </p:extLst>
          </p:nvPr>
        </p:nvGraphicFramePr>
        <p:xfrm>
          <a:off x="611560" y="1052733"/>
          <a:ext cx="7632845" cy="5573848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813786"/>
                <a:gridCol w="2676243"/>
                <a:gridCol w="754060"/>
                <a:gridCol w="810615"/>
                <a:gridCol w="810615"/>
                <a:gridCol w="767526"/>
              </a:tblGrid>
              <a:tr h="17963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бюджетной классификации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вида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Прогноз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Плановый период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8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2014 </a:t>
                      </a:r>
                      <a:r>
                        <a:rPr lang="ru-RU" sz="1200" dirty="0">
                          <a:effectLst/>
                        </a:rPr>
                        <a:t>года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2015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2016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2017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79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</a:tr>
              <a:tr h="3043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 СОБСТВЕННЫХ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35 778,3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30778,3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30802,3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30832,0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796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26233,6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26233,6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26233,6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26233,6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301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</a:t>
                      </a:r>
                      <a:r>
                        <a:rPr lang="ru-RU" sz="1200" dirty="0" smtClean="0">
                          <a:effectLst/>
                        </a:rPr>
                        <a:t>00000 </a:t>
                      </a:r>
                      <a:r>
                        <a:rPr lang="ru-RU" sz="1200" dirty="0">
                          <a:effectLst/>
                        </a:rPr>
                        <a:t>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ПРИБЫЛЬ,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13203,0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13 481,1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14 290,0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15 861,9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886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1 01 02000 01 0000 110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13203,0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13203,0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13203,0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13203,0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301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СОВОКУПНЫЙ ДОХОД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3885,0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3 784,9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3 784,9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3 784,9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5388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Налог, взимаемый в связи с применением упрощенной системой налогообложения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2821,4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2821,4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2821,4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2821,4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301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1 05 03000 01 0000 110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 </a:t>
                      </a:r>
                      <a:r>
                        <a:rPr lang="ru-RU" sz="1200" dirty="0" smtClean="0">
                          <a:effectLst/>
                        </a:rPr>
                        <a:t>сельскохозяйственный </a:t>
                      </a:r>
                      <a:r>
                        <a:rPr lang="ru-RU" sz="1200" dirty="0">
                          <a:effectLst/>
                        </a:rPr>
                        <a:t>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1063,6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1063,6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1063,6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1063,6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96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ИМУЩЕСТВО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9145,6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9145,6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9145,6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9145,6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3018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имущество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3535,0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3535,0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3535,0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3535,0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1965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1 06 06000 00 0000 110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5610,6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5610,6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5610,6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5610,6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2436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9544,7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4544,7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4637,4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4670,5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7545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1 11 00000 00 0000 000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4479,3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64,9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69,9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73,9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5388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1 14 00000 00 0000 000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ДОХОДЫ ОТ ПРОДАЖИ МАТЕРИАЛЬНЫХ И НЕМАТЕРИАЛЬНЫХ АКТИВОВ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5000,0</a:t>
                      </a: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  <a:tr h="5344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16 00000 00 0000 000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возмещение ущерба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65,4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315,0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330,8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345,0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10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Динамика доходов бюджета </a:t>
            </a:r>
            <a:r>
              <a:rPr lang="ru-RU" sz="3200" dirty="0" err="1" smtClean="0"/>
              <a:t>Зимовниковского</a:t>
            </a:r>
            <a:r>
              <a:rPr lang="ru-RU" sz="3200" dirty="0" smtClean="0"/>
              <a:t> сельского поселения.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9532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latin typeface="Arial Narrow" pitchFamily="34" charset="0"/>
              </a:rPr>
              <a:t>Структура налоговых доходов бюджета Зимовниковского сельского поселения в </a:t>
            </a:r>
            <a:r>
              <a:rPr lang="ru-RU" sz="3600" i="1" dirty="0" smtClean="0">
                <a:latin typeface="Arial Narrow" pitchFamily="34" charset="0"/>
              </a:rPr>
              <a:t>2015г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026948235"/>
              </p:ext>
            </p:extLst>
          </p:nvPr>
        </p:nvGraphicFramePr>
        <p:xfrm>
          <a:off x="539552" y="148478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Объем безвозмездных поступлений в местный бюджет из бюджетов других уровней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608308"/>
              </p:ext>
            </p:extLst>
          </p:nvPr>
        </p:nvGraphicFramePr>
        <p:xfrm>
          <a:off x="539552" y="1052737"/>
          <a:ext cx="7848871" cy="540035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029390"/>
                <a:gridCol w="1101596"/>
                <a:gridCol w="1239295"/>
                <a:gridCol w="1239295"/>
                <a:gridCol w="1239295"/>
              </a:tblGrid>
              <a:tr h="210845">
                <a:tc rowSpan="2">
                  <a:txBody>
                    <a:bodyPr/>
                    <a:lstStyle/>
                    <a:p>
                      <a:pPr indent="27432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Бюджет на </a:t>
                      </a:r>
                      <a:r>
                        <a:rPr lang="ru-RU" sz="1400" b="1" dirty="0" smtClean="0">
                          <a:effectLst/>
                        </a:rPr>
                        <a:t>2014 </a:t>
                      </a:r>
                      <a:r>
                        <a:rPr lang="ru-RU" sz="1400" b="1" dirty="0">
                          <a:effectLst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Проект </a:t>
                      </a:r>
                      <a:r>
                        <a:rPr lang="ru-RU" sz="1200" b="1" dirty="0" smtClean="0">
                          <a:effectLst/>
                        </a:rPr>
                        <a:t>бюджета, тыс.руб.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8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2015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2017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421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Безвозмездные поступления,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всего                        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36323,7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5221,6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839,2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839,2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210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8191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 Субвенции бюджетам поселений на выполнение передаваемых полномочий субъектов Российской Федерации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1294352">
                <a:tc>
                  <a:txBody>
                    <a:bodyPr/>
                    <a:lstStyle/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>
                          <a:effectLst/>
                        </a:rPr>
                        <a:t>2. Межбюджетные трансферты, передаваемые бюджетам поселений для компенсации дополнительных </a:t>
                      </a:r>
                    </a:p>
                    <a:p>
                      <a:pPr>
                        <a:spcBef>
                          <a:spcPts val="23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>
                          <a:effectLst/>
                        </a:rPr>
                        <a:t>расходов, возникших в результате решений, принятых органами власти другого уровня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2 862,2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1505197">
                <a:tc>
                  <a:txBody>
                    <a:bodyPr/>
                    <a:lstStyle/>
                    <a:p>
                      <a:pPr>
                        <a:spcBef>
                          <a:spcPts val="16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>
                          <a:effectLst/>
                        </a:rPr>
                        <a:t>3. Межбюджетные трансферты, передаваемые бюджетам поселений из 	бюджетов муниципальных районов на осуществление части полномочий по решению вопросов </a:t>
                      </a:r>
                    </a:p>
                    <a:p>
                      <a:pPr>
                        <a:spcBef>
                          <a:spcPts val="165"/>
                        </a:spcBef>
                        <a:spcAft>
                          <a:spcPts val="0"/>
                        </a:spcAft>
                        <a:tabLst>
                          <a:tab pos="57150" algn="l"/>
                          <a:tab pos="3731895" algn="ctr"/>
                          <a:tab pos="4860925" algn="ctr"/>
                          <a:tab pos="7429500" algn="r"/>
                          <a:tab pos="8782685" algn="r"/>
                          <a:tab pos="10135235" algn="r"/>
                        </a:tabLst>
                      </a:pPr>
                      <a:r>
                        <a:rPr lang="ru-RU" sz="1400">
                          <a:effectLst/>
                        </a:rPr>
                        <a:t>местного значения в соответствии с заключенными соглашениями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839,0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839,0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839,0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839,0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  <a:tr h="6556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4.Прочие межбюджетные трансферты, передаваемые бюджетам поселений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32622,3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4382,6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_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_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49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28000" cy="608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Формирование расходов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 в бюджете Зимовниковского сельского поселения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на </a:t>
            </a:r>
            <a:r>
              <a:rPr lang="ru-RU" sz="4800" b="1" dirty="0" smtClean="0">
                <a:solidFill>
                  <a:srgbClr val="002060"/>
                </a:solidFill>
              </a:rPr>
              <a:t>2015 </a:t>
            </a:r>
            <a:r>
              <a:rPr lang="ru-RU" sz="4800" b="1" dirty="0">
                <a:solidFill>
                  <a:srgbClr val="002060"/>
                </a:solidFill>
              </a:rPr>
              <a:t>год и на плановый период </a:t>
            </a:r>
            <a:r>
              <a:rPr lang="ru-RU" sz="4800" b="1" dirty="0" smtClean="0">
                <a:solidFill>
                  <a:srgbClr val="002060"/>
                </a:solidFill>
              </a:rPr>
              <a:t>2016 </a:t>
            </a:r>
            <a:r>
              <a:rPr lang="ru-RU" sz="4800" b="1" dirty="0">
                <a:solidFill>
                  <a:srgbClr val="002060"/>
                </a:solidFill>
              </a:rPr>
              <a:t>и </a:t>
            </a:r>
            <a:r>
              <a:rPr lang="ru-RU" sz="4800" b="1" dirty="0" smtClean="0">
                <a:solidFill>
                  <a:srgbClr val="002060"/>
                </a:solidFill>
              </a:rPr>
              <a:t>2017 </a:t>
            </a:r>
            <a:r>
              <a:rPr lang="ru-RU" sz="4800" b="1" dirty="0">
                <a:solidFill>
                  <a:srgbClr val="002060"/>
                </a:solidFill>
              </a:rPr>
              <a:t>годов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4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Структура расходов бюджета Зимовниковского сельского поселения в </a:t>
            </a:r>
            <a:r>
              <a:rPr lang="ru-RU" sz="1800" i="1" dirty="0" smtClean="0"/>
              <a:t>2015г</a:t>
            </a:r>
            <a:r>
              <a:rPr lang="ru-RU" sz="1800" i="1" dirty="0" smtClean="0"/>
              <a:t>.</a:t>
            </a:r>
            <a:endParaRPr lang="ru-RU" sz="18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843526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</TotalTime>
  <Words>721</Words>
  <Application>Microsoft Office PowerPoint</Application>
  <PresentationFormat>Экран (4:3)</PresentationFormat>
  <Paragraphs>250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Формирование бюджета, бюджетных отношений в Зимовниковском сельском поселении Зимовниковского района Ростовской области </vt:lpstr>
      <vt:lpstr>Презентация PowerPoint</vt:lpstr>
      <vt:lpstr>Основные показатели местного бюджета оцениваются следующим  образом:</vt:lpstr>
      <vt:lpstr>Структура собственных доходов местного бюджета</vt:lpstr>
      <vt:lpstr>Динамика доходов бюджета Зимовниковского сельского поселения.</vt:lpstr>
      <vt:lpstr>Структура налоговых доходов бюджета Зимовниковского сельского поселения в 2015г.</vt:lpstr>
      <vt:lpstr>  Объем безвозмездных поступлений в местный бюджет из бюджетов других уровней   </vt:lpstr>
      <vt:lpstr>Формирование расходов  в бюджете Зимовниковского сельского поселения на 2015 год и на плановый период 2016 и 2017 годов</vt:lpstr>
      <vt:lpstr>Структура расходов бюджета Зимовниковского сельского поселения в 2015г.</vt:lpstr>
      <vt:lpstr>Расходы бюджета Зимовниковского сельского поселения на 2015г.</vt:lpstr>
      <vt:lpstr>Расходы бюджета Зимовниковского сельского поселения на 2016г.</vt:lpstr>
      <vt:lpstr>Расходы бюджета Зимовниковского сельского поселения на 2017г.</vt:lpstr>
      <vt:lpstr>Координационная комиссия по поступлению налогов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99</cp:revision>
  <dcterms:created xsi:type="dcterms:W3CDTF">2013-09-11T11:57:32Z</dcterms:created>
  <dcterms:modified xsi:type="dcterms:W3CDTF">2015-05-06T12:16:35Z</dcterms:modified>
</cp:coreProperties>
</file>