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58"/>
  </p:handoutMasterIdLst>
  <p:sldIdLst>
    <p:sldId id="256" r:id="rId2"/>
    <p:sldId id="294" r:id="rId3"/>
    <p:sldId id="257" r:id="rId4"/>
    <p:sldId id="258" r:id="rId5"/>
    <p:sldId id="259" r:id="rId6"/>
    <p:sldId id="260" r:id="rId7"/>
    <p:sldId id="284" r:id="rId8"/>
    <p:sldId id="285" r:id="rId9"/>
    <p:sldId id="286" r:id="rId10"/>
    <p:sldId id="295" r:id="rId11"/>
    <p:sldId id="288" r:id="rId12"/>
    <p:sldId id="289" r:id="rId13"/>
    <p:sldId id="261" r:id="rId14"/>
    <p:sldId id="262" r:id="rId15"/>
    <p:sldId id="290" r:id="rId16"/>
    <p:sldId id="296" r:id="rId17"/>
    <p:sldId id="298" r:id="rId18"/>
    <p:sldId id="264" r:id="rId19"/>
    <p:sldId id="265" r:id="rId20"/>
    <p:sldId id="303" r:id="rId21"/>
    <p:sldId id="304" r:id="rId22"/>
    <p:sldId id="293" r:id="rId23"/>
    <p:sldId id="309" r:id="rId24"/>
    <p:sldId id="310" r:id="rId25"/>
    <p:sldId id="311" r:id="rId26"/>
    <p:sldId id="312" r:id="rId27"/>
    <p:sldId id="324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06" r:id="rId40"/>
    <p:sldId id="308" r:id="rId41"/>
    <p:sldId id="305" r:id="rId42"/>
    <p:sldId id="263" r:id="rId43"/>
    <p:sldId id="291" r:id="rId44"/>
    <p:sldId id="292" r:id="rId45"/>
    <p:sldId id="325" r:id="rId46"/>
    <p:sldId id="272" r:id="rId47"/>
    <p:sldId id="326" r:id="rId48"/>
    <p:sldId id="287" r:id="rId49"/>
    <p:sldId id="327" r:id="rId50"/>
    <p:sldId id="297" r:id="rId51"/>
    <p:sldId id="301" r:id="rId52"/>
    <p:sldId id="299" r:id="rId53"/>
    <p:sldId id="302" r:id="rId54"/>
    <p:sldId id="300" r:id="rId55"/>
    <p:sldId id="328" r:id="rId56"/>
    <p:sldId id="329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0" autoAdjust="0"/>
    <p:restoredTop sz="93446" autoAdjust="0"/>
  </p:normalViewPr>
  <p:slideViewPr>
    <p:cSldViewPr snapToGrid="0">
      <p:cViewPr varScale="1">
        <p:scale>
          <a:sx n="62" d="100"/>
          <a:sy n="62" d="100"/>
        </p:scale>
        <p:origin x="461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Национальный состав Зимовниковского района</c:v>
                </c:pt>
              </c:strCache>
            </c:strRef>
          </c:tx>
          <c:explosion val="25"/>
          <c:cat>
            <c:strRef>
              <c:f>Лист1!$A$2:$A$8</c:f>
              <c:strCache>
                <c:ptCount val="7"/>
                <c:pt idx="0">
                  <c:v>русские </c:v>
                </c:pt>
                <c:pt idx="1">
                  <c:v>турки</c:v>
                </c:pt>
                <c:pt idx="2">
                  <c:v>чеченцы</c:v>
                </c:pt>
                <c:pt idx="3">
                  <c:v>даргинцы</c:v>
                </c:pt>
                <c:pt idx="4">
                  <c:v>цыгане</c:v>
                </c:pt>
                <c:pt idx="5">
                  <c:v>казахи</c:v>
                </c:pt>
                <c:pt idx="6">
                  <c:v>другие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28108</c:v>
                </c:pt>
                <c:pt idx="1">
                  <c:v>1680</c:v>
                </c:pt>
                <c:pt idx="2">
                  <c:v>1497</c:v>
                </c:pt>
                <c:pt idx="3">
                  <c:v>942</c:v>
                </c:pt>
                <c:pt idx="4">
                  <c:v>686</c:v>
                </c:pt>
                <c:pt idx="5">
                  <c:v>424</c:v>
                </c:pt>
                <c:pt idx="6">
                  <c:v>6821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980026997422623"/>
          <c:y val="0.28203876201923078"/>
          <c:w val="0.22776799444781065"/>
          <c:h val="0.57475468211825487"/>
        </c:manualLayout>
      </c:layout>
      <c:overlay val="0"/>
      <c:txPr>
        <a:bodyPr/>
        <a:lstStyle/>
        <a:p>
          <a:pPr>
            <a:defRPr sz="1700" baseline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image" Target="../media/image1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F5648-C421-4A89-9520-7FF15ADF00DC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9FE15DCB-3791-4882-B257-6668F6716037}">
      <dgm:prSet phldrT="[Текст]" custT="1"/>
      <dgm:spPr/>
      <dgm:t>
        <a:bodyPr/>
        <a:lstStyle/>
        <a:p>
          <a:endParaRPr lang="ru-RU" sz="1300" dirty="0" smtClean="0"/>
        </a:p>
        <a:p>
          <a:endParaRPr lang="ru-RU" sz="1300" dirty="0" smtClean="0"/>
        </a:p>
        <a:p>
          <a:endParaRPr lang="ru-RU" sz="1300" dirty="0" smtClean="0"/>
        </a:p>
        <a:p>
          <a:endParaRPr lang="ru-RU" sz="1300" dirty="0" smtClean="0"/>
        </a:p>
        <a:p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межрайонном фестивале народного творчества «Закруткинская весна», посвящённом празднованию 110-й годовщине со дня рождения В.А. Закруткина в станице Кочетовская 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78FA8D-FC52-4514-8DBB-B191C15C8B8E}" type="parTrans" cxnId="{56C6257F-1AF1-40F3-8B6E-33B7FEC602E2}">
      <dgm:prSet/>
      <dgm:spPr/>
      <dgm:t>
        <a:bodyPr/>
        <a:lstStyle/>
        <a:p>
          <a:endParaRPr lang="ru-RU"/>
        </a:p>
      </dgm:t>
    </dgm:pt>
    <dgm:pt modelId="{4B7E91B7-2412-4C33-ADC5-AE647073591B}" type="sibTrans" cxnId="{56C6257F-1AF1-40F3-8B6E-33B7FEC602E2}">
      <dgm:prSet/>
      <dgm:spPr/>
      <dgm:t>
        <a:bodyPr/>
        <a:lstStyle/>
        <a:p>
          <a:endParaRPr lang="ru-RU"/>
        </a:p>
      </dgm:t>
    </dgm:pt>
    <dgm:pt modelId="{18EAF917-3E7E-45DA-A1FD-6F4641139F61}">
      <dgm:prSet phldrT="[Текст]" custT="1"/>
      <dgm:spPr/>
      <dgm:t>
        <a:bodyPr/>
        <a:lstStyle/>
        <a:p>
          <a:endParaRPr lang="ru-RU" sz="1600" dirty="0" smtClean="0"/>
        </a:p>
        <a:p>
          <a:endParaRPr lang="ru-RU" sz="1600" dirty="0" smtClean="0"/>
        </a:p>
        <a:p>
          <a:endParaRPr lang="ru-RU" sz="1600" dirty="0" smtClean="0"/>
        </a:p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VI межрайонном фестивале народной песни «Льются песни над станицей» в поселке Орловский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58C95-6570-4F03-9F21-0C581A1ECF83}" type="parTrans" cxnId="{D3E1AA22-517B-4BC0-B09A-A8816C0220A5}">
      <dgm:prSet/>
      <dgm:spPr/>
      <dgm:t>
        <a:bodyPr/>
        <a:lstStyle/>
        <a:p>
          <a:endParaRPr lang="ru-RU"/>
        </a:p>
      </dgm:t>
    </dgm:pt>
    <dgm:pt modelId="{92B31F08-2698-478D-9A23-67AC6AF8EE0A}" type="sibTrans" cxnId="{D3E1AA22-517B-4BC0-B09A-A8816C0220A5}">
      <dgm:prSet/>
      <dgm:spPr/>
      <dgm:t>
        <a:bodyPr/>
        <a:lstStyle/>
        <a:p>
          <a:endParaRPr lang="ru-RU"/>
        </a:p>
      </dgm:t>
    </dgm:pt>
    <dgm:pt modelId="{AE07DF19-2E84-44C2-9A95-2F44CDD78B75}">
      <dgm:prSet phldrT="[Текст]" custT="1"/>
      <dgm:spPr/>
      <dgm:t>
        <a:bodyPr/>
        <a:lstStyle/>
        <a:p>
          <a:endParaRPr lang="ru-RU" sz="1700" dirty="0" smtClean="0"/>
        </a:p>
        <a:p>
          <a:endParaRPr lang="ru-RU" sz="1700" dirty="0" smtClean="0"/>
        </a:p>
        <a:p>
          <a:endParaRPr lang="ru-RU" sz="1700" dirty="0" smtClean="0"/>
        </a:p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межрайонном конкурсе  «Великокняжеская казачка-2018»                       в городе Пролетарск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B26CE7-3FBE-45B1-A4DD-B363A4B3A852}" type="parTrans" cxnId="{5FE93725-85DF-4F16-A0E4-95C05B72B434}">
      <dgm:prSet/>
      <dgm:spPr/>
      <dgm:t>
        <a:bodyPr/>
        <a:lstStyle/>
        <a:p>
          <a:endParaRPr lang="ru-RU"/>
        </a:p>
      </dgm:t>
    </dgm:pt>
    <dgm:pt modelId="{ECBDBA98-8AEA-4DE5-BD20-28B0E1BEC6DC}" type="sibTrans" cxnId="{5FE93725-85DF-4F16-A0E4-95C05B72B434}">
      <dgm:prSet/>
      <dgm:spPr/>
      <dgm:t>
        <a:bodyPr/>
        <a:lstStyle/>
        <a:p>
          <a:endParaRPr lang="ru-RU"/>
        </a:p>
      </dgm:t>
    </dgm:pt>
    <dgm:pt modelId="{E593987F-A4AB-4FE2-AEAC-8B50EE21B711}" type="pres">
      <dgm:prSet presAssocID="{A46F5648-C421-4A89-9520-7FF15ADF00DC}" presName="Name0" presStyleCnt="0">
        <dgm:presLayoutVars>
          <dgm:dir/>
          <dgm:resizeHandles val="exact"/>
        </dgm:presLayoutVars>
      </dgm:prSet>
      <dgm:spPr/>
    </dgm:pt>
    <dgm:pt modelId="{AB6C501F-1DFE-45CE-8086-D9E07048B226}" type="pres">
      <dgm:prSet presAssocID="{A46F5648-C421-4A89-9520-7FF15ADF00DC}" presName="fgShape" presStyleLbl="fgShp" presStyleIdx="0" presStyleCnt="1" custFlipVert="1" custFlipHor="1" custScaleX="852" custScaleY="6296"/>
      <dgm:spPr/>
    </dgm:pt>
    <dgm:pt modelId="{9B52D4AC-AF3E-47F6-AD12-50042942D158}" type="pres">
      <dgm:prSet presAssocID="{A46F5648-C421-4A89-9520-7FF15ADF00DC}" presName="linComp" presStyleCnt="0"/>
      <dgm:spPr/>
    </dgm:pt>
    <dgm:pt modelId="{AA86D4D0-B8C0-4D06-833E-A3CBD68348C0}" type="pres">
      <dgm:prSet presAssocID="{9FE15DCB-3791-4882-B257-6668F6716037}" presName="compNode" presStyleCnt="0"/>
      <dgm:spPr/>
    </dgm:pt>
    <dgm:pt modelId="{C4CE3E01-49D4-4F51-AA23-0AEB015C711E}" type="pres">
      <dgm:prSet presAssocID="{9FE15DCB-3791-4882-B257-6668F6716037}" presName="bkgdShape" presStyleLbl="node1" presStyleIdx="0" presStyleCnt="3"/>
      <dgm:spPr/>
      <dgm:t>
        <a:bodyPr/>
        <a:lstStyle/>
        <a:p>
          <a:endParaRPr lang="ru-RU"/>
        </a:p>
      </dgm:t>
    </dgm:pt>
    <dgm:pt modelId="{A633B544-6E6A-46F7-AD69-55B9E6A5DC07}" type="pres">
      <dgm:prSet presAssocID="{9FE15DCB-3791-4882-B257-6668F671603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B5064-5B7E-493E-BB67-D3B5D92821C4}" type="pres">
      <dgm:prSet presAssocID="{9FE15DCB-3791-4882-B257-6668F6716037}" presName="invisiNode" presStyleLbl="node1" presStyleIdx="0" presStyleCnt="3"/>
      <dgm:spPr/>
    </dgm:pt>
    <dgm:pt modelId="{CF911490-F433-4919-8B1E-EC4DA0C7EEBA}" type="pres">
      <dgm:prSet presAssocID="{9FE15DCB-3791-4882-B257-6668F6716037}" presName="imagNode" presStyleLbl="fgImgPlace1" presStyleIdx="0" presStyleCnt="3" custScaleX="167079" custScaleY="161129" custLinFactNeighborX="-335" custLinFactNeighborY="160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434ED8F6-9CA3-4721-A2AC-F97FF92818AF}" type="pres">
      <dgm:prSet presAssocID="{4B7E91B7-2412-4C33-ADC5-AE64707359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FB7C9DA-235D-4209-BA0B-A57A7060E7E6}" type="pres">
      <dgm:prSet presAssocID="{18EAF917-3E7E-45DA-A1FD-6F4641139F61}" presName="compNode" presStyleCnt="0"/>
      <dgm:spPr/>
    </dgm:pt>
    <dgm:pt modelId="{288CD79D-C617-45A8-A086-6880685B7352}" type="pres">
      <dgm:prSet presAssocID="{18EAF917-3E7E-45DA-A1FD-6F4641139F61}" presName="bkgdShape" presStyleLbl="node1" presStyleIdx="1" presStyleCnt="3" custLinFactNeighborY="-762"/>
      <dgm:spPr/>
      <dgm:t>
        <a:bodyPr/>
        <a:lstStyle/>
        <a:p>
          <a:endParaRPr lang="ru-RU"/>
        </a:p>
      </dgm:t>
    </dgm:pt>
    <dgm:pt modelId="{0637B399-83BD-4389-A180-2282849521B8}" type="pres">
      <dgm:prSet presAssocID="{18EAF917-3E7E-45DA-A1FD-6F4641139F6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3B241-F1EC-4B8D-8A3E-6C1ED4069302}" type="pres">
      <dgm:prSet presAssocID="{18EAF917-3E7E-45DA-A1FD-6F4641139F61}" presName="invisiNode" presStyleLbl="node1" presStyleIdx="1" presStyleCnt="3"/>
      <dgm:spPr/>
    </dgm:pt>
    <dgm:pt modelId="{268F0ED7-4245-45FD-A91A-EFBA17A72A88}" type="pres">
      <dgm:prSet presAssocID="{18EAF917-3E7E-45DA-A1FD-6F4641139F61}" presName="imagNode" presStyleLbl="fgImgPlace1" presStyleIdx="1" presStyleCnt="3" custScaleX="167794" custScaleY="170207" custLinFactNeighborY="1757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89C1D5C1-4A74-4599-A991-88DCA5DCDBF7}" type="pres">
      <dgm:prSet presAssocID="{92B31F08-2698-478D-9A23-67AC6AF8EE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8C67217-8474-4671-A5F9-5EB08786F7F2}" type="pres">
      <dgm:prSet presAssocID="{AE07DF19-2E84-44C2-9A95-2F44CDD78B75}" presName="compNode" presStyleCnt="0"/>
      <dgm:spPr/>
    </dgm:pt>
    <dgm:pt modelId="{6E5FC8B4-2EEA-48E5-BE77-D21A4E34F3D6}" type="pres">
      <dgm:prSet presAssocID="{AE07DF19-2E84-44C2-9A95-2F44CDD78B75}" presName="bkgdShape" presStyleLbl="node1" presStyleIdx="2" presStyleCnt="3" custLinFactNeighborY="-762"/>
      <dgm:spPr/>
      <dgm:t>
        <a:bodyPr/>
        <a:lstStyle/>
        <a:p>
          <a:endParaRPr lang="ru-RU"/>
        </a:p>
      </dgm:t>
    </dgm:pt>
    <dgm:pt modelId="{D211A592-65A4-4974-AD88-94294D2D8C3B}" type="pres">
      <dgm:prSet presAssocID="{AE07DF19-2E84-44C2-9A95-2F44CDD78B7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87AD2-6F9A-4D7F-BA68-464CC28671A6}" type="pres">
      <dgm:prSet presAssocID="{AE07DF19-2E84-44C2-9A95-2F44CDD78B75}" presName="invisiNode" presStyleLbl="node1" presStyleIdx="2" presStyleCnt="3"/>
      <dgm:spPr/>
    </dgm:pt>
    <dgm:pt modelId="{638ADC39-83D0-4314-A388-E9ED81EF6D59}" type="pres">
      <dgm:prSet presAssocID="{AE07DF19-2E84-44C2-9A95-2F44CDD78B75}" presName="imagNode" presStyleLbl="fgImgPlace1" presStyleIdx="2" presStyleCnt="3" custScaleX="169178" custScaleY="171141" custLinFactNeighborY="1987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933A845D-4189-4F9D-A804-8236DE3B0AEC}" type="presOf" srcId="{9FE15DCB-3791-4882-B257-6668F6716037}" destId="{A633B544-6E6A-46F7-AD69-55B9E6A5DC07}" srcOrd="1" destOrd="0" presId="urn:microsoft.com/office/officeart/2005/8/layout/hList7"/>
    <dgm:cxn modelId="{5B8AD88C-C824-4D44-A244-06428526C7AE}" type="presOf" srcId="{AE07DF19-2E84-44C2-9A95-2F44CDD78B75}" destId="{D211A592-65A4-4974-AD88-94294D2D8C3B}" srcOrd="1" destOrd="0" presId="urn:microsoft.com/office/officeart/2005/8/layout/hList7"/>
    <dgm:cxn modelId="{1A8143B2-1C40-45F4-8CB7-4EA128842560}" type="presOf" srcId="{18EAF917-3E7E-45DA-A1FD-6F4641139F61}" destId="{288CD79D-C617-45A8-A086-6880685B7352}" srcOrd="0" destOrd="0" presId="urn:microsoft.com/office/officeart/2005/8/layout/hList7"/>
    <dgm:cxn modelId="{A6E8B2F9-C17F-4F15-9FDC-2D1E3371C261}" type="presOf" srcId="{18EAF917-3E7E-45DA-A1FD-6F4641139F61}" destId="{0637B399-83BD-4389-A180-2282849521B8}" srcOrd="1" destOrd="0" presId="urn:microsoft.com/office/officeart/2005/8/layout/hList7"/>
    <dgm:cxn modelId="{5FE93725-85DF-4F16-A0E4-95C05B72B434}" srcId="{A46F5648-C421-4A89-9520-7FF15ADF00DC}" destId="{AE07DF19-2E84-44C2-9A95-2F44CDD78B75}" srcOrd="2" destOrd="0" parTransId="{DCB26CE7-3FBE-45B1-A4DD-B363A4B3A852}" sibTransId="{ECBDBA98-8AEA-4DE5-BD20-28B0E1BEC6DC}"/>
    <dgm:cxn modelId="{71125316-B982-4290-8676-2DF90BC8ED8F}" type="presOf" srcId="{9FE15DCB-3791-4882-B257-6668F6716037}" destId="{C4CE3E01-49D4-4F51-AA23-0AEB015C711E}" srcOrd="0" destOrd="0" presId="urn:microsoft.com/office/officeart/2005/8/layout/hList7"/>
    <dgm:cxn modelId="{D3E1AA22-517B-4BC0-B09A-A8816C0220A5}" srcId="{A46F5648-C421-4A89-9520-7FF15ADF00DC}" destId="{18EAF917-3E7E-45DA-A1FD-6F4641139F61}" srcOrd="1" destOrd="0" parTransId="{E4D58C95-6570-4F03-9F21-0C581A1ECF83}" sibTransId="{92B31F08-2698-478D-9A23-67AC6AF8EE0A}"/>
    <dgm:cxn modelId="{56C6257F-1AF1-40F3-8B6E-33B7FEC602E2}" srcId="{A46F5648-C421-4A89-9520-7FF15ADF00DC}" destId="{9FE15DCB-3791-4882-B257-6668F6716037}" srcOrd="0" destOrd="0" parTransId="{6378FA8D-FC52-4514-8DBB-B191C15C8B8E}" sibTransId="{4B7E91B7-2412-4C33-ADC5-AE647073591B}"/>
    <dgm:cxn modelId="{3E3247FD-61B4-4E3E-BD0D-E03F6B5B37F5}" type="presOf" srcId="{92B31F08-2698-478D-9A23-67AC6AF8EE0A}" destId="{89C1D5C1-4A74-4599-A991-88DCA5DCDBF7}" srcOrd="0" destOrd="0" presId="urn:microsoft.com/office/officeart/2005/8/layout/hList7"/>
    <dgm:cxn modelId="{2838D24C-3429-4B0F-A9D7-6D6CDC7A0C3D}" type="presOf" srcId="{AE07DF19-2E84-44C2-9A95-2F44CDD78B75}" destId="{6E5FC8B4-2EEA-48E5-BE77-D21A4E34F3D6}" srcOrd="0" destOrd="0" presId="urn:microsoft.com/office/officeart/2005/8/layout/hList7"/>
    <dgm:cxn modelId="{70E16B73-FD92-4F93-941C-F4274EEA6B37}" type="presOf" srcId="{4B7E91B7-2412-4C33-ADC5-AE647073591B}" destId="{434ED8F6-9CA3-4721-A2AC-F97FF92818AF}" srcOrd="0" destOrd="0" presId="urn:microsoft.com/office/officeart/2005/8/layout/hList7"/>
    <dgm:cxn modelId="{2E19B416-9DC8-4965-8EC6-8136AD4AA373}" type="presOf" srcId="{A46F5648-C421-4A89-9520-7FF15ADF00DC}" destId="{E593987F-A4AB-4FE2-AEAC-8B50EE21B711}" srcOrd="0" destOrd="0" presId="urn:microsoft.com/office/officeart/2005/8/layout/hList7"/>
    <dgm:cxn modelId="{9017279D-36EB-4F4B-B219-271722340E50}" type="presParOf" srcId="{E593987F-A4AB-4FE2-AEAC-8B50EE21B711}" destId="{AB6C501F-1DFE-45CE-8086-D9E07048B226}" srcOrd="0" destOrd="0" presId="urn:microsoft.com/office/officeart/2005/8/layout/hList7"/>
    <dgm:cxn modelId="{ECDF01B3-5899-42AD-ADA2-DAF7FC446519}" type="presParOf" srcId="{E593987F-A4AB-4FE2-AEAC-8B50EE21B711}" destId="{9B52D4AC-AF3E-47F6-AD12-50042942D158}" srcOrd="1" destOrd="0" presId="urn:microsoft.com/office/officeart/2005/8/layout/hList7"/>
    <dgm:cxn modelId="{BB0442A1-3CFA-4422-9E72-60A341530A84}" type="presParOf" srcId="{9B52D4AC-AF3E-47F6-AD12-50042942D158}" destId="{AA86D4D0-B8C0-4D06-833E-A3CBD68348C0}" srcOrd="0" destOrd="0" presId="urn:microsoft.com/office/officeart/2005/8/layout/hList7"/>
    <dgm:cxn modelId="{4E0E1FD5-AC10-43DD-8235-E3CB8B21C086}" type="presParOf" srcId="{AA86D4D0-B8C0-4D06-833E-A3CBD68348C0}" destId="{C4CE3E01-49D4-4F51-AA23-0AEB015C711E}" srcOrd="0" destOrd="0" presId="urn:microsoft.com/office/officeart/2005/8/layout/hList7"/>
    <dgm:cxn modelId="{17A82660-A80F-4087-811B-2818196BA07C}" type="presParOf" srcId="{AA86D4D0-B8C0-4D06-833E-A3CBD68348C0}" destId="{A633B544-6E6A-46F7-AD69-55B9E6A5DC07}" srcOrd="1" destOrd="0" presId="urn:microsoft.com/office/officeart/2005/8/layout/hList7"/>
    <dgm:cxn modelId="{B1805ADE-268B-4D7C-8C38-5AB3EC171280}" type="presParOf" srcId="{AA86D4D0-B8C0-4D06-833E-A3CBD68348C0}" destId="{E06B5064-5B7E-493E-BB67-D3B5D92821C4}" srcOrd="2" destOrd="0" presId="urn:microsoft.com/office/officeart/2005/8/layout/hList7"/>
    <dgm:cxn modelId="{99B9109C-BB66-42FA-A9B5-C242E47F6319}" type="presParOf" srcId="{AA86D4D0-B8C0-4D06-833E-A3CBD68348C0}" destId="{CF911490-F433-4919-8B1E-EC4DA0C7EEBA}" srcOrd="3" destOrd="0" presId="urn:microsoft.com/office/officeart/2005/8/layout/hList7"/>
    <dgm:cxn modelId="{5882F478-AB15-4443-A484-E31CED6BB24E}" type="presParOf" srcId="{9B52D4AC-AF3E-47F6-AD12-50042942D158}" destId="{434ED8F6-9CA3-4721-A2AC-F97FF92818AF}" srcOrd="1" destOrd="0" presId="urn:microsoft.com/office/officeart/2005/8/layout/hList7"/>
    <dgm:cxn modelId="{D1827B87-A0F8-4FC9-83DC-1E842647BF16}" type="presParOf" srcId="{9B52D4AC-AF3E-47F6-AD12-50042942D158}" destId="{AFB7C9DA-235D-4209-BA0B-A57A7060E7E6}" srcOrd="2" destOrd="0" presId="urn:microsoft.com/office/officeart/2005/8/layout/hList7"/>
    <dgm:cxn modelId="{DE955C4C-16E6-4496-B237-FE9CC111B2F7}" type="presParOf" srcId="{AFB7C9DA-235D-4209-BA0B-A57A7060E7E6}" destId="{288CD79D-C617-45A8-A086-6880685B7352}" srcOrd="0" destOrd="0" presId="urn:microsoft.com/office/officeart/2005/8/layout/hList7"/>
    <dgm:cxn modelId="{D596CBB2-0264-4D83-A6D5-1F1D9F03A379}" type="presParOf" srcId="{AFB7C9DA-235D-4209-BA0B-A57A7060E7E6}" destId="{0637B399-83BD-4389-A180-2282849521B8}" srcOrd="1" destOrd="0" presId="urn:microsoft.com/office/officeart/2005/8/layout/hList7"/>
    <dgm:cxn modelId="{FDF7BDA1-0499-4CC3-A85E-C54A67258A2B}" type="presParOf" srcId="{AFB7C9DA-235D-4209-BA0B-A57A7060E7E6}" destId="{3513B241-F1EC-4B8D-8A3E-6C1ED4069302}" srcOrd="2" destOrd="0" presId="urn:microsoft.com/office/officeart/2005/8/layout/hList7"/>
    <dgm:cxn modelId="{9D8B0C7B-171E-4782-AF21-202C751020B4}" type="presParOf" srcId="{AFB7C9DA-235D-4209-BA0B-A57A7060E7E6}" destId="{268F0ED7-4245-45FD-A91A-EFBA17A72A88}" srcOrd="3" destOrd="0" presId="urn:microsoft.com/office/officeart/2005/8/layout/hList7"/>
    <dgm:cxn modelId="{32228ED8-0FC2-4114-8376-6238F5FD0CE4}" type="presParOf" srcId="{9B52D4AC-AF3E-47F6-AD12-50042942D158}" destId="{89C1D5C1-4A74-4599-A991-88DCA5DCDBF7}" srcOrd="3" destOrd="0" presId="urn:microsoft.com/office/officeart/2005/8/layout/hList7"/>
    <dgm:cxn modelId="{F6D79DA7-7A05-4D2A-86A8-9172F0B83D72}" type="presParOf" srcId="{9B52D4AC-AF3E-47F6-AD12-50042942D158}" destId="{28C67217-8474-4671-A5F9-5EB08786F7F2}" srcOrd="4" destOrd="0" presId="urn:microsoft.com/office/officeart/2005/8/layout/hList7"/>
    <dgm:cxn modelId="{05AF3A5E-F927-4871-A668-B2DC92345AC2}" type="presParOf" srcId="{28C67217-8474-4671-A5F9-5EB08786F7F2}" destId="{6E5FC8B4-2EEA-48E5-BE77-D21A4E34F3D6}" srcOrd="0" destOrd="0" presId="urn:microsoft.com/office/officeart/2005/8/layout/hList7"/>
    <dgm:cxn modelId="{9A83975C-7365-4C36-8E22-0F4BD5867969}" type="presParOf" srcId="{28C67217-8474-4671-A5F9-5EB08786F7F2}" destId="{D211A592-65A4-4974-AD88-94294D2D8C3B}" srcOrd="1" destOrd="0" presId="urn:microsoft.com/office/officeart/2005/8/layout/hList7"/>
    <dgm:cxn modelId="{C6D95874-AD45-4824-B5E8-26AF50B62A90}" type="presParOf" srcId="{28C67217-8474-4671-A5F9-5EB08786F7F2}" destId="{94287AD2-6F9A-4D7F-BA68-464CC28671A6}" srcOrd="2" destOrd="0" presId="urn:microsoft.com/office/officeart/2005/8/layout/hList7"/>
    <dgm:cxn modelId="{C798B8E0-9859-4434-90C6-9A68FF21016D}" type="presParOf" srcId="{28C67217-8474-4671-A5F9-5EB08786F7F2}" destId="{638ADC39-83D0-4314-A388-E9ED81EF6D5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8C5B5-BD8B-4944-8D52-ABA2E9453F0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5087A-96B3-403A-A49B-2E8A2050E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2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2.gif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5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eg"/><Relationship Id="rId7" Type="http://schemas.openxmlformats.org/officeDocument/2006/relationships/image" Target="../media/image12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stepnaya-now.ru/" TargetMode="External"/><Relationship Id="rId3" Type="http://schemas.openxmlformats.org/officeDocument/2006/relationships/hyperlink" Target="http://zimovniki.donland.ru/" TargetMode="External"/><Relationship Id="rId7" Type="http://schemas.openxmlformats.org/officeDocument/2006/relationships/hyperlink" Target="https://dush-zim.jimdo.com/" TargetMode="External"/><Relationship Id="rId2" Type="http://schemas.openxmlformats.org/officeDocument/2006/relationships/hyperlink" Target="https://zimovnikovskoe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cbzimovniki.ru/" TargetMode="External"/><Relationship Id="rId5" Type="http://schemas.openxmlformats.org/officeDocument/2006/relationships/hyperlink" Target="http://zimobr.ru/" TargetMode="External"/><Relationship Id="rId4" Type="http://schemas.openxmlformats.org/officeDocument/2006/relationships/hyperlink" Target="https://www.zimaculture.com/" TargetMode="External"/><Relationship Id="rId9" Type="http://schemas.openxmlformats.org/officeDocument/2006/relationships/image" Target="../media/image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gif"/><Relationship Id="rId7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774" y="1713796"/>
            <a:ext cx="4898261" cy="2649071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муниципальные практики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2388" y="4456996"/>
            <a:ext cx="8870591" cy="185569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межнационального мира и согласия,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реализация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иных мероприятий в сфере национальной политики в Зимовниковском сельском поселении Зимовниковского района Ростовской области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37" y="174812"/>
            <a:ext cx="6298657" cy="418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14" y="174812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81" y="31376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для жителей Зимовниковского сельского поселения прошли мероприятия, где освещались проблемы антитеррора и толерантности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E:\Информации\138. Молодёжь против террора\IMG_031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543" y="1802591"/>
            <a:ext cx="3306269" cy="221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Информации\140.Наш мир без террора\IMG_00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078" y="1802591"/>
            <a:ext cx="3562910" cy="22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К\Pictures\фотки 2018\54. Акция погибшим в Кемерово (28.03.2018г.)\IMG_0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5104" y="4189097"/>
            <a:ext cx="3166502" cy="237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2"/>
          <a:stretch/>
        </p:blipFill>
        <p:spPr>
          <a:xfrm>
            <a:off x="7565104" y="1802591"/>
            <a:ext cx="3138755" cy="2218079"/>
          </a:xfrm>
          <a:prstGeom prst="rect">
            <a:avLst/>
          </a:prstGeom>
        </p:spPr>
      </p:pic>
      <p:pic>
        <p:nvPicPr>
          <p:cNvPr id="9" name="Объект 3" descr="F:\3 сентября\P_20180903_101231.jpg"/>
          <p:cNvPicPr>
            <a:picLocks/>
          </p:cNvPicPr>
          <p:nvPr/>
        </p:nvPicPr>
        <p:blipFill rotWithShape="1">
          <a:blip r:embed="rId6" cstate="print"/>
          <a:srcRect r="30000"/>
          <a:stretch/>
        </p:blipFill>
        <p:spPr bwMode="auto">
          <a:xfrm>
            <a:off x="462181" y="4175650"/>
            <a:ext cx="3106271" cy="242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Информации\175. Путешествие в город толерантности\IMG_005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6078" y="4175650"/>
            <a:ext cx="3562910" cy="237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4447"/>
            <a:ext cx="9717241" cy="10712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Зимовниковского сельского поселения располагается Национально-культурный центр «Ермак»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731" y="1976717"/>
            <a:ext cx="4472889" cy="4881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НКЦ «Ермак» ведет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активную работу по созданию условий для сохранения и развития национальных культурных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и декоративно-прикладного народного творчества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pp.userapi.com/c845420/v845420392/183c4/TWL-CnUEY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05" y="2218766"/>
            <a:ext cx="6136107" cy="408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1461"/>
            <a:ext cx="8596668" cy="7708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здании НКЦ «Ермак» проводятся:</a:t>
            </a:r>
            <a:endParaRPr lang="ru-RU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776" y="1196789"/>
            <a:ext cx="2756648" cy="484457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мероприятия по стрельбе из лука, самбо, стрит болу, волейболу, армрестлингу;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анятия в кружках по народным танцам, хоровому и вокальному пению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2050" name="Picture 2" descr="http://zimpk.ru/aist/images/phocagallery/spartakiada_pedkollektivov/thumbs/phoca_thumb_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46" y="1196761"/>
            <a:ext cx="3127608" cy="23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hoto.foto-planeta.com/view/4/3/6/1/zimovniki-4361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541" y="3805518"/>
            <a:ext cx="3129384" cy="209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im0-tub-ru.yandex.net/i?id=92045f364d507b869836468e2131d446&amp;n=13&amp;exp=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/>
          <a:stretch/>
        </p:blipFill>
        <p:spPr bwMode="auto">
          <a:xfrm>
            <a:off x="7314675" y="4091258"/>
            <a:ext cx="3093349" cy="2188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14116" r="17256" b="16116"/>
          <a:stretch/>
        </p:blipFill>
        <p:spPr>
          <a:xfrm>
            <a:off x="7314675" y="1511573"/>
            <a:ext cx="3129384" cy="23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993" y="354107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Зимовниковском сельском поселении прошли мероприятия направленные на укрепление дружественных отношений между народами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6" name="Рисунок 5" descr="E:\ВК и МУК РДК\78. Землячка\IMG_00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9966" y="2019942"/>
            <a:ext cx="3243834" cy="234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ВК и МУК РДК\53. Землячка\IMG_06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59" y="2019942"/>
            <a:ext cx="3493008" cy="230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.посёлка2018\IMG_05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553712"/>
            <a:ext cx="3017520" cy="208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1. Фото мероприятий\2018\142. День посёлка (15.09.2018г.)\IMG_095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699" y="2019942"/>
            <a:ext cx="3236572" cy="230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976" y="4553712"/>
            <a:ext cx="3575185" cy="2071648"/>
          </a:xfrm>
        </p:spPr>
      </p:pic>
    </p:spTree>
    <p:extLst>
      <p:ext uri="{BB962C8B-B14F-4D97-AF65-F5344CB8AC3E}">
        <p14:creationId xmlns:p14="http://schemas.microsoft.com/office/powerpoint/2010/main" val="33747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417" y="12550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межрегиональный 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слет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казачьей молодежи 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сдаче ГТО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30" y="4079122"/>
            <a:ext cx="3928234" cy="26247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7" y="4085034"/>
            <a:ext cx="3928234" cy="2618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30" y="1328258"/>
            <a:ext cx="3928234" cy="2618823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0557" y="390151"/>
            <a:ext cx="1557984" cy="1909295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7" y="1328258"/>
            <a:ext cx="3928234" cy="26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564" y="248779"/>
            <a:ext cx="3657601" cy="2064115"/>
          </a:xfrm>
        </p:spPr>
        <p:txBody>
          <a:bodyPr>
            <a:noAutofit/>
          </a:bodyPr>
          <a:lstStyle/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7" y="248779"/>
            <a:ext cx="4010794" cy="26805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59" y="3747838"/>
            <a:ext cx="4124408" cy="2749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46" y="248779"/>
            <a:ext cx="4020821" cy="2680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2" y="3756377"/>
            <a:ext cx="4111599" cy="274106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r="7744"/>
          <a:stretch/>
        </p:blipFill>
        <p:spPr>
          <a:xfrm>
            <a:off x="3718893" y="1930400"/>
            <a:ext cx="4875731" cy="4151501"/>
          </a:xfrm>
        </p:spPr>
      </p:pic>
    </p:spTree>
    <p:extLst>
      <p:ext uri="{BB962C8B-B14F-4D97-AF65-F5344CB8AC3E}">
        <p14:creationId xmlns:p14="http://schemas.microsoft.com/office/powerpoint/2010/main" val="14502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052" y="20618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молодёжный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форум </a:t>
            </a: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«Время молодых</a:t>
            </a: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фото 2014 и\2018\форум\20180921_16031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52" y="1231695"/>
            <a:ext cx="3278519" cy="225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К\Desktop\форум 2018\J5o_dvLnIA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825" y="1231695"/>
            <a:ext cx="3031716" cy="225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7" name="Рисунок 6" descr="D:\фото 2014 и\2018\форум\20180920_1649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84" y="1231696"/>
            <a:ext cx="3123428" cy="225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9" y="3966882"/>
            <a:ext cx="4399194" cy="2663575"/>
          </a:xfrm>
          <a:prstGeom prst="rect">
            <a:avLst/>
          </a:prstGeom>
        </p:spPr>
      </p:pic>
      <p:pic>
        <p:nvPicPr>
          <p:cNvPr id="5" name="Рисунок 4" descr="https://pp.userapi.com/c845322/v845322388/fbadc/EX_yNg2dT4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8675" y="3966882"/>
            <a:ext cx="4742586" cy="266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94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2730"/>
            <a:ext cx="9749117" cy="166145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на Востоке области форум объединяющий молодежь всех национальностей,  на котором у ребят есть возможность обсудить интересующие их вопросы, поучаствовать в мастер-классах, сплотиться и стать одной большой дружной семьей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фото 2014 и\2018\форум\20180920_16492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4" y="3745861"/>
            <a:ext cx="1889089" cy="128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фото 2014 и\2018\форум\20180920_1642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4" y="2193474"/>
            <a:ext cx="1889089" cy="134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фото 2014 и\2018\форум\20180920_1641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4" y="5298440"/>
            <a:ext cx="1889089" cy="131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zimovniki.donland.ru/Data/Sites/99/media/novosti_2016/04_11_16/img_728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8045"/>
          <a:stretch/>
        </p:blipFill>
        <p:spPr bwMode="auto">
          <a:xfrm>
            <a:off x="3006350" y="2193474"/>
            <a:ext cx="8674998" cy="44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622" y="15646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состоялся восьмой районный  фестиваль - конкурс национальных культур </a:t>
            </a: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«Землячка - 2018»</a:t>
            </a:r>
          </a:p>
        </p:txBody>
      </p:sp>
      <p:pic>
        <p:nvPicPr>
          <p:cNvPr id="4" name="Объект 3" descr="F:\1. Фото мероприятий\2018\63. Землячка (19.04.2018г.)\IMG_009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0" y="1488293"/>
            <a:ext cx="4114800" cy="307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1. Фото мероприятий\2018\63. Землячка (19.04.2018г.)\IMG_01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41" y="2241295"/>
            <a:ext cx="4139184" cy="287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8" name="Рисунок 7" descr="E:\ВК и МУК РДК\53. Землячка\IMG_09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5064" y="3569987"/>
            <a:ext cx="4211404" cy="291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44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85" y="14630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ярких представительниц национальных культур соседних районов приняли участие в межрайонном конкурсе </a:t>
            </a: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Землячка-2018»</a:t>
            </a:r>
          </a:p>
        </p:txBody>
      </p:sp>
      <p:pic>
        <p:nvPicPr>
          <p:cNvPr id="4" name="Объект 3" descr="F:\1. Фото мероприятий\2018\63. Землячка (19.04.2018г.)\IMG_077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7130"/>
          <a:stretch/>
        </p:blipFill>
        <p:spPr bwMode="auto">
          <a:xfrm>
            <a:off x="329184" y="2067877"/>
            <a:ext cx="4023360" cy="283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1. Фото мероприятий\2018\63. Землячка (19.04.2018г.)\IMG_04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36" y="3054096"/>
            <a:ext cx="4156996" cy="27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ВК и МУК РДК\78. Землячка\IMG_0095.JPG"/>
          <p:cNvPicPr/>
          <p:nvPr/>
        </p:nvPicPr>
        <p:blipFill rotWithShape="1">
          <a:blip r:embed="rId4" cstate="print"/>
          <a:srcRect t="1892"/>
          <a:stretch/>
        </p:blipFill>
        <p:spPr bwMode="auto">
          <a:xfrm>
            <a:off x="7510748" y="3950208"/>
            <a:ext cx="3944398" cy="265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54105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национальной 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Зимовниковского сельского поселения: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4593913" cy="2263493"/>
          </a:xfrm>
        </p:spPr>
        <p:txBody>
          <a:bodyPr/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межнациональных отношений,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http://vlg-media.ru/images/photos/big/87c0a12d607481fc250f370cbff08f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06" y="2160589"/>
            <a:ext cx="582789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581" y="23308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проводимые мероприятия в области спорта и культуры Зимовниковского сельского поселения дают импульс для сплочения  народа всех национальностей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E:\1. Фото мероприятий\2018\122. На крыльях молодости (18.08.2018г.)\IMG_0426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2580"/>
          <a:stretch/>
        </p:blipFill>
        <p:spPr bwMode="auto">
          <a:xfrm>
            <a:off x="4491318" y="2116510"/>
            <a:ext cx="6091517" cy="440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1. Фото мероприятий\2018\142. День посёлка (15.09.2018г.)\День посёлка фотик НКЦ (15.09.2018г.)\IMG_24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4" y="2116510"/>
            <a:ext cx="2931459" cy="202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1. Фото мероприятий\2018\142. День посёлка (15.09.2018г.)\День посёлка фотик НКЦ (15.09.2018г.)\IMG_24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3" y="4319167"/>
            <a:ext cx="2931459" cy="206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45" y="31376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Зимовниковского сельского поселения дружно, плечо к плечу 9 мая выходят на акцию </a:t>
            </a: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</a:t>
            </a:r>
            <a:endParaRPr lang="ru-RU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rostov.er.ru/media/userdata/news/2017/05/12/9aa373c213e644277ec8aeee358b356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" b="5379"/>
          <a:stretch/>
        </p:blipFill>
        <p:spPr bwMode="auto">
          <a:xfrm>
            <a:off x="385666" y="3299732"/>
            <a:ext cx="2508623" cy="14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869629813677&amp;t=3&amp;plc=WEB&amp;tkn=*Ar7o3xc528PYdPRF0JVYQC1PTk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92" y="1712522"/>
            <a:ext cx="7106706" cy="473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869629812909&amp;t=3&amp;plc=WEB&amp;tkn=*FUyzU6kdRLvD-DImmdU9_UbCdU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394944" y="1735682"/>
            <a:ext cx="2490069" cy="14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mage?id=869629813165&amp;t=3&amp;plc=WEB&amp;tkn=*5VPfJUKvEVqYBOCvXGQIkW1WD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/>
          <a:stretch/>
        </p:blipFill>
        <p:spPr bwMode="auto">
          <a:xfrm>
            <a:off x="394944" y="4908177"/>
            <a:ext cx="2490069" cy="154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07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941" y="291462"/>
            <a:ext cx="9453283" cy="10129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июня  ярко и запоминающе в Зимовниковском сельском поселении проходят праздники</a:t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3612" y="1158784"/>
            <a:ext cx="6104963" cy="61856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«День России» и «День народного единства»</a:t>
            </a:r>
            <a:endParaRPr lang="ru-RU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2054" name="Picture 6" descr="https://er.ru/media/userdata/news/2017/06/16/0d8418ded5cc35cfa0c66417b49418b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 bwMode="auto">
          <a:xfrm>
            <a:off x="459664" y="2030225"/>
            <a:ext cx="4112336" cy="240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pecial.zimovniki.donland.ru/Data/Sites/99/media/novosti_2018/%D0%B8%D1%8E%D0%BD%D1%8C/20180612_1639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16" y="2030225"/>
            <a:ext cx="3218121" cy="24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td2.mycdn.me/image?id=872157102516&amp;t=20&amp;plc=WEB&amp;tkn=*Vykm-ca5jTOna0aQgRUXTW3wGG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3" y="4679576"/>
            <a:ext cx="2731248" cy="204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 descr="C:\Users\ДК\Pictures\фотки 2018\12.06.18г. акция я россия\DSC07515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377" y="4688074"/>
            <a:ext cx="2876385" cy="204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Информации\172. Вместе мы - сила\IMG_00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3918" y="4679576"/>
            <a:ext cx="3089743" cy="204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Информации\167. День работника сельского хозяйства\IMG_01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68552" y="2024530"/>
            <a:ext cx="3182471" cy="24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8510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к 120-ти летию поселка Зимовники проводился праздник национальных культур </a:t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«Народов Дона – дружная семья»</a:t>
            </a:r>
            <a:endParaRPr lang="ru-RU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3"/>
          <a:stretch/>
        </p:blipFill>
        <p:spPr>
          <a:xfrm>
            <a:off x="-1" y="1909482"/>
            <a:ext cx="12191999" cy="4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03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1461"/>
            <a:ext cx="8596668" cy="7888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Самыми яркими и запоминающимися 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празднике стали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36154"/>
            <a:ext cx="8596668" cy="388077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печворк - акция </a:t>
            </a: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«Хоровод дружбы»</a:t>
            </a:r>
            <a:b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F:\д.посёлка2018\IMG_055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665" y="2686275"/>
            <a:ext cx="5036418" cy="358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.посёлка2018\IMG_05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8036" y="2686275"/>
            <a:ext cx="5204011" cy="358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1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2284" y="381001"/>
            <a:ext cx="1414182" cy="1488140"/>
          </a:xfrm>
        </p:spPr>
        <p:txBody>
          <a:bodyPr>
            <a:noAutofit/>
          </a:bodyPr>
          <a:lstStyle/>
          <a:p>
            <a:pPr algn="ctr"/>
            <a:endParaRPr lang="ru-RU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83205" y="578225"/>
            <a:ext cx="10403042" cy="397041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кукол в национальных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костюмах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 многонациональный»</a:t>
            </a:r>
            <a:endParaRPr lang="ru-RU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F:\д.посёлка2018\IMG_05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204" y="2474260"/>
            <a:ext cx="5185583" cy="37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.посёлка2018\IMG_05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4100" y="2474260"/>
            <a:ext cx="5010712" cy="371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3817" y="291461"/>
            <a:ext cx="142936" cy="66787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658906"/>
            <a:ext cx="10986247" cy="388973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Мастеров декоративно прикладного искусства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1"/>
          <a:stretch/>
        </p:blipFill>
        <p:spPr>
          <a:xfrm>
            <a:off x="0" y="1815352"/>
            <a:ext cx="12191998" cy="504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Pictures\мир увлечения 1 мая\IMG_01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98" y="291461"/>
            <a:ext cx="3329496" cy="244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Pictures\12 июня\12\45. Выставки День России (12.06.2018г.)\IMG_01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5532" y="609599"/>
            <a:ext cx="3343237" cy="244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6" name="Рисунок 5" descr="C:\Users\user\Pictures\день поселка\142. День посёлка (15.09.2018г.)\IMG_057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9807" y="911334"/>
            <a:ext cx="3325871" cy="244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Pictures\вешки 2018\SAM_72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5532" y="3368181"/>
            <a:ext cx="3343237" cy="259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Pictures\ст.Кочетовская закруткинская весна\SAM_729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987" y="3050042"/>
            <a:ext cx="3375507" cy="247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E:\2. Фото выставок\2018\47. Выставка ДПИ День молодёжи (24.06.2018г.)\IMG_138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9806" y="3679955"/>
            <a:ext cx="3325871" cy="253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48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38935"/>
            <a:ext cx="8596668" cy="1258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564776"/>
            <a:ext cx="9623113" cy="443767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парад национальных культур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групп и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диаспор поселения 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 descr="F:\1. Фото мероприятий\2018\142. День посёлка (15.09.2018г.)\IMG_0939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0" y="2474260"/>
            <a:ext cx="5513295" cy="3872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1. Фото мероприятий\2018\142. День посёлка (15.09.2018г.)\IMG_09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7" y="2472980"/>
            <a:ext cx="5502239" cy="386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64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99247"/>
            <a:ext cx="8596668" cy="457563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Русской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5" name="Рисунок 4" descr="F:\1. Фото мероприятий\2018\142. День посёлка (15.09.2018г.)\День посёлка фотик НКЦ (15.09.2018г.)\IMG_23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5" y="2714908"/>
            <a:ext cx="5013325" cy="351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1. Фото мероприятий\2018\142. День посёлка (15.09.2018г.)\IMG_11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38" y="2714907"/>
            <a:ext cx="5013325" cy="3519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18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802842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национальной политики Зимовниковского сельского поселения: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упрочение общероссийского гражданского самосознания и духовной общности;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и развитие этнокультурного многообразия народов России;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равенства прав и свобод человека и гражданина независимо от расы, национальности, языка, отношения к религии и других обстоятельств;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успешная социальная и культурная адаптация и интеграция мигрантов.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5295"/>
            <a:ext cx="8596668" cy="3749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45295"/>
            <a:ext cx="8596668" cy="45411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Белорусской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7" name="Рисунок 6" descr="F:\1. Фото мероприятий\2018\142. День посёлка (15.09.2018г.)\День посёлка фотик НКЦ (15.09.2018г.)\IMG_23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35" y="1304365"/>
            <a:ext cx="7005918" cy="5284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5295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45295"/>
            <a:ext cx="8596668" cy="45411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Армянской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6" name="Рисунок 5" descr="F:\1. Фото мероприятий\2018\142. День посёлка (15.09.2018г.)\День посёлка фотик НКЦ (15.09.2018г.)\IMG_23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35" y="1573306"/>
            <a:ext cx="7221071" cy="5015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0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5295"/>
            <a:ext cx="8596668" cy="4556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45295"/>
            <a:ext cx="8596668" cy="45411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Дагестанской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7" name="Рисунок 6" descr="F:\1. Фото мероприятий\2018\142. День посёлка (15.09.2018г.)\День посёлка фотик НКЦ (15.09.2018г.)\IMG_24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61" y="1465730"/>
            <a:ext cx="7261413" cy="5123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6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5295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45295"/>
            <a:ext cx="8596668" cy="45411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Чеченской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6" name="Рисунок 5" descr="F:\1. Фото мероприятий\2018\142. День посёлка (15.09.2018г.)\День посёлка фотик НКЦ (15.09.2018г.)\IMG_24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33" y="1385047"/>
            <a:ext cx="6952132" cy="5058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70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5295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78225"/>
            <a:ext cx="8596668" cy="44082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Турецкой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7" name="Рисунок 6" descr="F:\1. Фото мероприятий\2018\142. День посёлка (15.09.2018г.)\День посёлка фотик НКЦ (15.09.2018г.)\IMG_24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33" y="1479176"/>
            <a:ext cx="7261413" cy="5107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8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5295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45295"/>
            <a:ext cx="8596668" cy="45411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Казахской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7" name="Рисунок 6" descr="F:\1. Фото мероприятий\2018\142. День посёлка (15.09.2018г.)\День посёлка фотик НКЦ (15.09.2018г.)\IMG_24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65" y="1290918"/>
            <a:ext cx="7086600" cy="5309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1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5295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32013"/>
            <a:ext cx="8596668" cy="435445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Украинской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" y="1"/>
            <a:ext cx="12178553" cy="685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5295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45295"/>
            <a:ext cx="8596668" cy="45411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Молдавской культуры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2" y="1766096"/>
            <a:ext cx="7220360" cy="481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завершилось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фестивалем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 Родина начинается здесь</a:t>
            </a: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которого  выступили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5" name="Объект 4" descr="F:\1. Фото мероприятий\2018\142. День посёлка (15.09.2018г.)\вечер\IMG_008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0" y="2649072"/>
            <a:ext cx="5051113" cy="370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1. Фото мероприятий\2018\142. День посёлка (15.09.2018г.)\вечер\IMG_02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20" y="2649073"/>
            <a:ext cx="5101385" cy="3702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8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205" y="25065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2018 год проведено более 100 мероприятий для объединения народа всех национальностей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0" y="1571459"/>
            <a:ext cx="2936886" cy="21399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528442" y="291462"/>
            <a:ext cx="1197393" cy="14566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F:\3 сентября\IMG-20180903-WA0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818" y="1571459"/>
            <a:ext cx="3208864" cy="217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Худрук\Desktop\Хор\IMG_02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0" y="4036918"/>
            <a:ext cx="2936886" cy="201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IMG_09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18" y="4036918"/>
            <a:ext cx="3208864" cy="201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фото 2014 и\2018\день россии\20180612_16513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b="13235"/>
          <a:stretch/>
        </p:blipFill>
        <p:spPr bwMode="auto">
          <a:xfrm>
            <a:off x="7306734" y="1604154"/>
            <a:ext cx="2832348" cy="214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E:\Информации\128. Гордо реет флаг России\IMG_103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8041" y="4036918"/>
            <a:ext cx="2811041" cy="201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политики в Зимовниковском сельском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поселении:</a:t>
            </a:r>
            <a:endParaRPr lang="ru-RU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3" y="2160589"/>
            <a:ext cx="8493561" cy="388077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гармонизации межнациональных отношений;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толерантности в межнациональных отношениях;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культур народов, проживающих на территории Зимовниковского сельского поселения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патриотизма,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гражданской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солидарности  и  культуры мира в молодежной среде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этнических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5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387" y="242047"/>
            <a:ext cx="9224683" cy="103542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стабилизации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атмосферы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 и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дружбы между народами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более 30 спортивных мероприятий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1026" name="Picture 2" descr="https://i.ytimg.com/vi/hwT9ZPDiyWY/maxresdefaul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9527"/>
          <a:stretch/>
        </p:blipFill>
        <p:spPr bwMode="auto">
          <a:xfrm>
            <a:off x="7343856" y="3176151"/>
            <a:ext cx="4005461" cy="322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E:\1. Фото мероприятий\2018\110. День молодёжи (24.06.2018г.)\IMG_07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387" y="1277470"/>
            <a:ext cx="3980331" cy="281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2" b="34"/>
          <a:stretch/>
        </p:blipFill>
        <p:spPr bwMode="auto">
          <a:xfrm>
            <a:off x="3859305" y="2024529"/>
            <a:ext cx="3913095" cy="2877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40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65" y="242047"/>
            <a:ext cx="9480175" cy="168835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спортивных мероприятий формирует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убеждения, взгляды и образцы поведения, которые вызывают чувство взаимного уважения, симпатии, снимают отчужденность, способствуют взаимодействию, укреплению социальных связей, преодолению межкультурных барьеров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877671"/>
            <a:ext cx="4123266" cy="316369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жегодно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Зимовниковского сельского поселения собирает любителей конных заездов. Участники соревнований – гости соседних областей.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i.ytimg.com/vi/bF7XNnjWZ5Q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/>
          <a:stretch/>
        </p:blipFill>
        <p:spPr bwMode="auto">
          <a:xfrm>
            <a:off x="6064622" y="2424667"/>
            <a:ext cx="540571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9987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турнир по боксу на который съезжаются спортсмены из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Дагестанской,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Чеченской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Калмыкии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8" t="40196"/>
          <a:stretch/>
        </p:blipFill>
        <p:spPr>
          <a:xfrm>
            <a:off x="645458" y="2120978"/>
            <a:ext cx="7159329" cy="4451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13366"/>
          <a:stretch/>
        </p:blipFill>
        <p:spPr>
          <a:xfrm>
            <a:off x="8404412" y="4494507"/>
            <a:ext cx="2850776" cy="207770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12" y="2120978"/>
            <a:ext cx="2850776" cy="21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687" y="188259"/>
            <a:ext cx="8596668" cy="98163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армрестлингу </a:t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«Вольные степи»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306" y="1438835"/>
            <a:ext cx="3442447" cy="460252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 в нем приняли участие спортсмены из: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Северная Осетия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Дагестанской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Чеченской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 края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Астраханского края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Волгоградской области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14" y="1210235"/>
            <a:ext cx="3987886" cy="2661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44" y="4029744"/>
            <a:ext cx="3987556" cy="2661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8141361" y="2519875"/>
            <a:ext cx="3715106" cy="279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81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1365"/>
            <a:ext cx="9708776" cy="176903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празднику Покрова Пресвятой богородицы ежегодно проводится национальная казачья игра </a:t>
            </a:r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«Шермиции»</a:t>
            </a:r>
            <a:b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десь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соревнуются во владении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шашкой, в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рубке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лозы,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фехтовании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пиках и мягких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клинках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r="16178" b="13999"/>
          <a:stretch/>
        </p:blipFill>
        <p:spPr bwMode="auto">
          <a:xfrm>
            <a:off x="5432621" y="4356634"/>
            <a:ext cx="3146603" cy="2313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://special.zimovniki.donland.ru/Data/Sites/99/media/novosti/08_10_12/image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86" y="4356634"/>
            <a:ext cx="3500158" cy="232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rofrb.ru/uploads/news/news_photo/5a7451cefe3c6427df62ce0a86e5689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44" y="1930400"/>
            <a:ext cx="3227042" cy="215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special.zimovniki.donland.ru/Data/Sites/99/media/novosti/08_10_12/image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3" y="1930400"/>
            <a:ext cx="3231218" cy="215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41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472"/>
            <a:ext cx="9278471" cy="162583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 2 ноября 2018 года в Ростовском областном доме народного творчества состоялся межрегиональный фестиваль национальных культур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Дона дружная семья»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которого прошла Межрегиональная научно-практическая конференция на тему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Национальное многообразие – культурное богатство России</a:t>
            </a:r>
            <a:r>
              <a:rPr lang="ru-RU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folkro.ru/userfiles/image/mg_204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88" y="2286000"/>
            <a:ext cx="7637929" cy="43030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5580" y="1827545"/>
            <a:ext cx="34659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дворца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«Юбилейный»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Гуц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А.Х. выступила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межрегиональной научно-практической конференции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докладом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«Совершенствование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детей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были затронуты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межэтнических и межнациональных отношений.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84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461"/>
            <a:ext cx="9587753" cy="1866717"/>
          </a:xfrm>
        </p:spPr>
        <p:txBody>
          <a:bodyPr>
            <a:noAutofit/>
          </a:bodyPr>
          <a:lstStyle/>
          <a:p>
            <a:pPr algn="ctr"/>
            <a:r>
              <a:rPr lang="ru-RU" sz="23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казахской культуры Зимовниковского сельского поселения 23 сентября 2018 года приняли участие в межрегиональном фестивале исторической реконструкции </a:t>
            </a:r>
            <a:r>
              <a:rPr lang="ru-RU" sz="23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«Великий шелковый путь на Дону» </a:t>
            </a:r>
            <a:br>
              <a:rPr lang="ru-RU" sz="23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Волгодонске и 28 сентября 2018 года в межрайонном этнокультурном фестивале в п. Орловский</a:t>
            </a:r>
            <a:endParaRPr lang="ru-RU" sz="23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8" name="Объект 7" descr="E:\ КДЦ\2018\Лена\IMG_20180922_143007_cr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b="16597"/>
          <a:stretch/>
        </p:blipFill>
        <p:spPr bwMode="auto">
          <a:xfrm>
            <a:off x="6757792" y="2158178"/>
            <a:ext cx="5210090" cy="437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МУК КДЦ ВСП\Desktop\иваныч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6" y="2531687"/>
            <a:ext cx="2595282" cy="362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МУК КДЦ ВСП\Desktop\иваныч\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70" y="2531688"/>
            <a:ext cx="3025140" cy="362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2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12" y="165847"/>
            <a:ext cx="9480176" cy="10443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представители казачьей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Зимовниковского сельского поселения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участие: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217951"/>
              </p:ext>
            </p:extLst>
          </p:nvPr>
        </p:nvGraphicFramePr>
        <p:xfrm>
          <a:off x="677863" y="1304366"/>
          <a:ext cx="9595690" cy="5284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09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0768" y="291461"/>
            <a:ext cx="10192871" cy="1320800"/>
          </a:xfrm>
        </p:spPr>
        <p:txBody>
          <a:bodyPr>
            <a:noAutofit/>
          </a:bodyPr>
          <a:lstStyle/>
          <a:p>
            <a:pPr indent="457200"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народа есть свои традиции, которые воплощаются в культуре, обрядах, фольклоре,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966" y="5365375"/>
            <a:ext cx="8888506" cy="13904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Зимовниковского сельского поселения созданы все условия, чтобы традиции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 хранились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приумножались,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без прошлого нет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6" y="1396492"/>
            <a:ext cx="3138170" cy="20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1. Фото мероприятий\2018\161. Финал Лейся песня (26.10.2018г.)\IMG_01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04" y="1396492"/>
            <a:ext cx="3009925" cy="20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09" y="1351608"/>
            <a:ext cx="2939172" cy="2137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50" y="3592149"/>
            <a:ext cx="2224747" cy="1669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3592149"/>
            <a:ext cx="2600289" cy="1669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11" y="3592149"/>
            <a:ext cx="2501618" cy="16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8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39" y="242048"/>
            <a:ext cx="9332258" cy="14926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Зимовниковское сельское поселение место </a:t>
            </a:r>
            <a: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счастливой жизни, дающей радость самореализации людям всех вер и </a:t>
            </a:r>
            <a: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34671"/>
            <a:ext cx="9098678" cy="4306691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то место, где родился человек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5720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большинства людей две Родины одна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«малая»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тот регион, республика, край где он родился. А вторая, конечно, сама Россия! Люди скучают по своей малой Родине, если переезжают жить в другие края.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Родине» – 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дому и родителям,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людям, с которыми вырос, к традициям в семье и народу, с которыми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живешь, 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климату.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бы нации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человек,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помня и чтя корни свои, не забывая историю своего народа,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живет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трудится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благо нашей донской земли в согласии и взаимопонимании с другими народами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9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918" y="255494"/>
            <a:ext cx="10031506" cy="16614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Зимовниковского сельского поселения проживает более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национальностей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50384" y="-1279077"/>
            <a:ext cx="21096103" cy="90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43717708"/>
              </p:ext>
            </p:extLst>
          </p:nvPr>
        </p:nvGraphicFramePr>
        <p:xfrm>
          <a:off x="3209080" y="1452283"/>
          <a:ext cx="6401848" cy="4578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 flipV="1">
            <a:off x="950384" y="-376519"/>
            <a:ext cx="210961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1" y="-484"/>
            <a:ext cx="12199641" cy="686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3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1461"/>
            <a:ext cx="8596668" cy="9785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Разаков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Шамиль </a:t>
            </a:r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Гасбуллаевич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(дагестанец)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Штурман степного моря»</a:t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9282" y="1398494"/>
            <a:ext cx="8175812" cy="496196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Дагестане. Окончил кооперативный техникум и получил специальность товароведа. По распределению попал в Астраханскую область. Много лет работал в заготконторах, а в феврале 1989 года его судьба забросила в наш район, он устроился на работу в овцесовхоз «Юбилейный» зоотехником-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реализатором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года Шамиль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Гасбуллаевич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Разаков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возглавляет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производственный кооператив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«Юбилейный».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его руководства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хозяйством произошли большие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перемены. Ему удалось вывести сельхозпредприятие из долговой ямы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Больше ни один пайщик не вышел из рядов хозяйства. 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навел порядок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земельными участками,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узаконил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через кадастровую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величилась зарплата у работников, обновлен парк техники, оборудовали крытый добротный ток.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Шамиль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Гасбуллаевич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преданно служит земле и уверенной поступью ведёт СПК  «Юбилейный» к новым вершинам.</a:t>
            </a:r>
          </a:p>
          <a:p>
            <a:pPr algn="just"/>
            <a:endParaRPr lang="ru-RU" dirty="0"/>
          </a:p>
        </p:txBody>
      </p:sp>
      <p:pic>
        <p:nvPicPr>
          <p:cNvPr id="1028" name="Picture 4" descr="razako2018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92" y="2044844"/>
            <a:ext cx="3073075" cy="460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44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07" y="134471"/>
            <a:ext cx="9170893" cy="1795929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 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Магомедов </a:t>
            </a:r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Залумхан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Абдулаевич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дагестанец</a:t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хирургическим отделением МБУЗ ЦРБ Зимовниковского района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707" y="1930400"/>
            <a:ext cx="8377517" cy="456452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Залумхан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Абдулаевич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Магомедов в 1978 году в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Кишдайлы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Тляротинского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республики Дагестан. В 2001г. окончил Дагестанскую государственную медицинскую академию.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Залумхан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Абдулаевич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пошёл в медицину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стопам отца.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2001-2003гг. прошёл обучение в клинической ординатуре РГМУ по специальности «Хирургия»,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повысил квалификацию по специальности «Хирургия».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начал в 2003 году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врачом-хирургом хирургического отделения. В 2005 году был назначен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заведующего хирургическим отделением. А в 2006 году и по настоящее время возглавляет хирургическое отделение нашей районной больницы.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годы он смог добиться положительной тенденции к улучшению основных качественных показателей работы хирургического отделения. При активном участии Магомедова внедряются новые методы диагностики и лечения. К примеру, такие, как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лапароскопические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 на брюшной полости, освоение новых методов лечения в травматологии и ортопедии с применением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интраоперационного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рентген-контроля на оборудовании, полученном в рамках национального проекта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43" y="2160589"/>
            <a:ext cx="3137136" cy="4437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80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1462"/>
            <a:ext cx="7604561" cy="1147374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Гуц</a:t>
            </a:r>
            <a:r>
              <a:rPr lang="ru-RU" sz="2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Анжела </a:t>
            </a:r>
            <a:r>
              <a:rPr lang="ru-RU" sz="25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Хазбиевна</a:t>
            </a:r>
            <a:r>
              <a:rPr lang="ru-RU" sz="2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осетинка </a:t>
            </a:r>
            <a:br>
              <a:rPr lang="ru-RU" sz="2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Согревая сердцем, болея душой»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282" y="1438837"/>
            <a:ext cx="7972613" cy="496196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озглавляет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учреждение культуры Районный дворец культуры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«Юбилейный»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Зимовниковского района Ростовской области с 1 сентября 2012 года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же год своего руководства вывела учреждение с третьего почетного места по результатам работы в области на второе, которое коллектив под ее началом удерживал на протяжении 5 лет. По итогам 2017 года Районный дворец культуры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«Юбилейный»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 1 место среди 43 районов Ростовской области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пять лет ее руководства  Дворец культуры неоднократно становился победителем различных областных и всероссийских фестивалей, проектов, конкурсов. В 2013 году  учреждение под её руководством стало победителем конкурса на получение денежного поощрения в 100 тысяч рублей. В 2014 году РДК был удостоен кубка Губернатора и диплома Гран-при в номинации «Лучший районный Дворец культуры». В 2016 году А.Х.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победителем конкурса на получение денежного поощрения лучших работников учреждений культуры в размере 50 тыс. рублей. В этом же году она представляла опыт работы нашего района на Всероссийской школе клубной инновации. А в 2017 году РДК стал победителем конкурсного отбора на предоставление субсидий и получил более 2,5 млн. рублей на приобретение светодиодного экрана для сцены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марта 2019 года вручена медаль и удостоверение победителя Всероссийского конкурса «Лучшие Руководители РФ»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А.Х.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творческая личность и идейный вдохновитель.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1026" name="Picture 2" descr="gysch2018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483" y="2073423"/>
            <a:ext cx="3040526" cy="45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rdk-zim.rnd.muzkult.ru/media/2019/01/30/1274624903/angel.gucz2014_yandex.ru_4_33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074" y="2281306"/>
            <a:ext cx="2607735" cy="34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44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287" y="214406"/>
            <a:ext cx="8596668" cy="901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Нестеренко Валерий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- казак</a:t>
            </a: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Атаман казачьего общества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919" y="1116107"/>
            <a:ext cx="8296834" cy="523090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Уроженец хутора Иловайский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Зимовниковского района. В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году создал казачье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распавшегося колхоза имени ХХ съезда КПСС.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казачье общество владеет 10 000 гектаров земли и 31 500 гектарами охотничьих угодий. На его полях выращиваются пшеница, просо, ячмень, подсолнечник и другие культуры. По результатам только прошлого года у казачьего общества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Иловайское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самый лучший результат в районе по сбору 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намолоту урожая.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фермах хозяйства выращиваются фазаны, перепела, нутрии и прочая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«охотничья радость».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пруды, где вырастают до огромных размеров карпы, сазаны,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толстолобики,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амур. 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казачьего общества - единственная в районе, где живут страусы из Австралии, верблюды из Калмыкии и павлины из Сочи. Они прекрасно себя чувствуют и зимой, и летом.                                                       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иловайских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казаков практически самый высокий уровень заработной платы среди работников фермерских хозяйств района. Плюс ко всему обществу выдает своим рабочим беспроцентные ссуды для приобретения жилья и транспорта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рождении ребенка выплачивается единовременная денежная премия в размере 100 тысяч рублей. Стабильное финансовое положение и рост производства позволяют регулярно обновлять парк сельхозтехники, открыта сеть магазинов, спортивный клуб, бар.                                  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- потомственный казак,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чине казачьего полковника,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активную благотворительную деятельность.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2012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казачий полковник Нестеренко по представлению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Волгодонского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фонда поддержки семьи и детства был награжден Благотворительным фондом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«Меценаты столетия»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«Честь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польза»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 благотворительную деятельность и возрождение Донской культуры 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казачества.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00" y="2072423"/>
            <a:ext cx="3202567" cy="453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1461"/>
            <a:ext cx="7780866" cy="87843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Аткаев</a:t>
            </a:r>
            <a:r>
              <a:rPr lang="ru-RU" sz="2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Халид</a:t>
            </a:r>
            <a:r>
              <a:rPr lang="ru-RU" sz="2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чеченец</a:t>
            </a:r>
            <a:br>
              <a:rPr lang="ru-RU" sz="2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 Европы по боксу</a:t>
            </a:r>
            <a:endParaRPr lang="ru-RU" sz="25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813" y="1385047"/>
            <a:ext cx="4787152" cy="4656315"/>
          </a:xfrm>
        </p:spPr>
        <p:txBody>
          <a:bodyPr>
            <a:normAutofit/>
          </a:bodyPr>
          <a:lstStyle/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Аткаев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в поселке Зимовники Ростовской области.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мая 2018 года стал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вропы по боксу среди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юношей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девушек 14-15 лет. Соревнования проходили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Болгарии, в городе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Албена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Халид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вошел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юношеской сборной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по боксу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Званию чемпиона Европы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предшествовало звание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чемпиона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которое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юный спортсмен завоевал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году.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Халид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прилежный ученик.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обучается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Москве – в школе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олимпийского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3074" name="Picture 2" descr="https://pp.userapi.com/c831109/v831109816/1111cc/NfrUnUqB0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38" y="1385047"/>
            <a:ext cx="3181140" cy="42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12" y="2069771"/>
            <a:ext cx="3223455" cy="45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66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3412"/>
            <a:ext cx="8596668" cy="110265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с фото материалом </a:t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посмотреть на сайтах: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06071"/>
            <a:ext cx="8596668" cy="4535291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Зимовниковского сельского поселения Зимовниковского района Ростовской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https://zimovnikovskoe.ru/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Зимовниковского района Ростовской области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http://zimovniki.donland.ru/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культуры Зимовниковского района Ростовской области </a:t>
            </a:r>
            <a:r>
              <a:rPr lang="en-US" sz="2000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ru-RU" sz="2000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2000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ru-RU" sz="2000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2000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zimaculture</a:t>
            </a:r>
            <a:r>
              <a:rPr lang="ru-RU" sz="2000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2000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com</a:t>
            </a:r>
            <a:r>
              <a:rPr lang="ru-RU" sz="2000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sz="2000" u="sng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Зимовниковского района Ростовской области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http://zimobr.ru/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МЦБ Зимовниковского района Ростовской области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https://mcbzimovniki.ru/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ДОД ДЮСШ поселка Зимовники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https://dush-zim.jimdo.com/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 газеты «Степная новь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http://stepnaya-now.ru/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56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5835"/>
            <a:ext cx="8596668" cy="13312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официальном сайте Администрации Зимовниковского сельского поселения в разделе 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«Межнациональные отношения» </a:t>
            </a:r>
            <a:b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документы по данной теме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5624"/>
          <a:stretch/>
        </p:blipFill>
        <p:spPr>
          <a:xfrm>
            <a:off x="416645" y="1930400"/>
            <a:ext cx="9690370" cy="459142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0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342" y="147918"/>
            <a:ext cx="9856695" cy="17286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деятельности, которыми занимаются представители национальных культур: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062" y="1517904"/>
            <a:ext cx="8596668" cy="24323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муниципальных бюджетных учреждениях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предпринимательство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3077" name="Picture 5" descr="https://www.zerno-ua.com/assets/zerno/img/news/2018_03/pokazateli-valovoy-produkcii-rastenievodstva-sohranyatsya-na-prezhnem-urov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854">
            <a:off x="9082270" y="4390813"/>
            <a:ext cx="2720026" cy="176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agro-matik.ru/netcat_files/multifile/2567/600/full_X71Gaa3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10" y="4233862"/>
            <a:ext cx="2617997" cy="174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greatboss.ru/images/2018/03/ip-i-ooo--osnovnyie-ponyatiya-i-sravnenie-6-1024x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46" y="4233862"/>
            <a:ext cx="2623178" cy="176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dpo.online/wp-content/uploads/2018/11/Uchitel-nachalnyh-klasso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3"/>
          <a:stretch/>
        </p:blipFill>
        <p:spPr bwMode="auto">
          <a:xfrm rot="21075275">
            <a:off x="266143" y="4489143"/>
            <a:ext cx="2776195" cy="173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70" y="421341"/>
            <a:ext cx="9475195" cy="156882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Зимовниковском сельском поселении ежеквартально проходят заседания 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алого совета 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межэтническим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отношениям на которых обсуждается вопросы, связанные с предотвращением конфликтных ситуаций, воспитанием толерантности, профилактикой экстремизма и противоправного поведения</a:t>
            </a:r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386227" y="2024529"/>
            <a:ext cx="401661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"/>
          <a:stretch/>
        </p:blipFill>
        <p:spPr>
          <a:xfrm>
            <a:off x="3969323" y="3745594"/>
            <a:ext cx="4304049" cy="2937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0"/>
          <a:stretch/>
        </p:blipFill>
        <p:spPr>
          <a:xfrm>
            <a:off x="7850784" y="2151529"/>
            <a:ext cx="400568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5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469" y="291461"/>
            <a:ext cx="925157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учебных заведений проводятся </a:t>
            </a:r>
            <a: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</a:t>
            </a:r>
            <a: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</a:t>
            </a:r>
            <a:r>
              <a:rPr lang="ru-RU" sz="3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недопущению и предотвращению межнациональных конфликтов в учебных </a:t>
            </a:r>
            <a: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заведениях 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/>
          <a:stretch/>
        </p:blipFill>
        <p:spPr>
          <a:xfrm>
            <a:off x="7586956" y="2022368"/>
            <a:ext cx="4155142" cy="288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SCF01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6013" b="9281"/>
          <a:stretch/>
        </p:blipFill>
        <p:spPr bwMode="auto">
          <a:xfrm>
            <a:off x="4017920" y="3679389"/>
            <a:ext cx="4157387" cy="269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SCF024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2"/>
          <a:stretch/>
        </p:blipFill>
        <p:spPr bwMode="auto">
          <a:xfrm>
            <a:off x="451129" y="2024529"/>
            <a:ext cx="4231412" cy="289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3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69" y="112058"/>
            <a:ext cx="9359153" cy="15150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общеобразовательных школ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классные часы, инфо-уроки, познавательные беседы, психологические тренинги и игры направленные на толерантное отношение между детьми разных национальностей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ЕРМАК\Desktop\Новая папка\IMG_12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665" y="1784010"/>
            <a:ext cx="2838311" cy="22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84" y="291461"/>
            <a:ext cx="1414183" cy="1733068"/>
          </a:xfrm>
          <a:prstGeom prst="rect">
            <a:avLst/>
          </a:prstGeom>
        </p:spPr>
      </p:pic>
      <p:pic>
        <p:nvPicPr>
          <p:cNvPr id="5" name="Рисунок 4" descr="C:\Users\Георгий\Desktop\172. Клуб Любознайка (19.11.2018г.)\IMG_637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r="2230"/>
          <a:stretch/>
        </p:blipFill>
        <p:spPr bwMode="auto">
          <a:xfrm>
            <a:off x="3576918" y="1784010"/>
            <a:ext cx="3334870" cy="22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7212"/>
          <a:stretch/>
        </p:blipFill>
        <p:spPr>
          <a:xfrm>
            <a:off x="7288306" y="1784010"/>
            <a:ext cx="3213847" cy="2208073"/>
          </a:xfrm>
          <a:prstGeom prst="rect">
            <a:avLst/>
          </a:prstGeom>
        </p:spPr>
      </p:pic>
      <p:pic>
        <p:nvPicPr>
          <p:cNvPr id="8" name="Рисунок 7" descr="G:\1. Фото мероприятий\2018\61.1. Клуб волшебный фонарь в пушкинской (18.04.2018г.)\IMG_049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0" y="4356603"/>
            <a:ext cx="3255869" cy="220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4356603"/>
            <a:ext cx="3289181" cy="2190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r="4534" b="8514"/>
          <a:stretch/>
        </p:blipFill>
        <p:spPr>
          <a:xfrm>
            <a:off x="4252311" y="4356603"/>
            <a:ext cx="3468850" cy="219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8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2364</TotalTime>
  <Words>1604</Words>
  <Application>Microsoft Office PowerPoint</Application>
  <PresentationFormat>Широкоэкранный</PresentationFormat>
  <Paragraphs>152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Arial</vt:lpstr>
      <vt:lpstr>Calibri</vt:lpstr>
      <vt:lpstr>Times New Roman</vt:lpstr>
      <vt:lpstr>Trebuchet MS</vt:lpstr>
      <vt:lpstr>Wingdings 3</vt:lpstr>
      <vt:lpstr>Грань</vt:lpstr>
      <vt:lpstr>Лучшие муниципальные практики</vt:lpstr>
      <vt:lpstr>Цель национальной политики Зимовниковского сельского поселения:</vt:lpstr>
      <vt:lpstr>Актуальность национальной политики Зимовниковского сельского поселения:</vt:lpstr>
      <vt:lpstr>Задачи национальной политики в Зимовниковском сельском поселении:</vt:lpstr>
      <vt:lpstr>На территории Зимовниковского сельского поселения проживает более 57 национальностей</vt:lpstr>
      <vt:lpstr>Основные виды деятельности, которыми занимаются представители национальных культур:</vt:lpstr>
      <vt:lpstr>В Зимовниковском сельском поселении ежеквартально проходят заседания Малого совета по межэтническим отношениям на которых обсуждается вопросы, связанные с предотвращением конфликтных ситуаций, воспитанием толерантности, профилактикой экстремизма и противоправного поведения</vt:lpstr>
      <vt:lpstr>Для студентов учебных заведений проводятся  «Круглые столы» по недопущению и предотвращению межнациональных конфликтов в учебных заведениях     </vt:lpstr>
      <vt:lpstr>Для обучающихся общеобразовательных школ проходят классные часы, инфо-уроки, познавательные беседы, психологические тренинги и игры направленные на толерантное отношение между детьми разных национальностей</vt:lpstr>
      <vt:lpstr>В 2018 году для жителей Зимовниковского сельского поселения прошли мероприятия, где освещались проблемы антитеррора и толерантности</vt:lpstr>
      <vt:lpstr>На территории Зимовниковского сельского поселения располагается Национально-культурный центр «Ермак»</vt:lpstr>
      <vt:lpstr>В здании НКЦ «Ермак» проводятся:</vt:lpstr>
      <vt:lpstr>В 2018 году в Зимовниковском сельском поселении прошли мероприятия направленные на укрепление дружественных отношений между народами</vt:lpstr>
      <vt:lpstr>Ежегодный межрегиональный слет казачьей молодежи по сдаче ГТО</vt:lpstr>
      <vt:lpstr>Презентация PowerPoint</vt:lpstr>
      <vt:lpstr>Ежегодный молодёжный образовательный форум «Время молодых»</vt:lpstr>
      <vt:lpstr>Единственный на Востоке области форум объединяющий молодежь всех национальностей,  на котором у ребят есть возможность обсудить интересующие их вопросы, поучаствовать в мастер-классах, сплотиться и стать одной большой дружной семьей</vt:lpstr>
      <vt:lpstr>В 2018 году состоялся восьмой районный  фестиваль - конкурс национальных культур «Землячка - 2018»</vt:lpstr>
      <vt:lpstr>Шесть ярких представительниц национальных культур соседних районов приняли участие в межрайонном конкурсе «Землячка-2018»</vt:lpstr>
      <vt:lpstr>Совместно проводимые мероприятия в области спорта и культуры Зимовниковского сельского поселения дают импульс для сплочения  народа всех национальностей</vt:lpstr>
      <vt:lpstr>Все жители Зимовниковского сельского поселения дружно, плечо к плечу 9 мая выходят на акцию «Бессмертный полк»</vt:lpstr>
      <vt:lpstr>12 июня  ярко и запоминающе в Зимовниковском сельском поселении проходят праздники </vt:lpstr>
      <vt:lpstr>В 2018 году к 120-ти летию поселка Зимовники проводился праздник национальных культур  «Народов Дона – дружная семья»</vt:lpstr>
      <vt:lpstr>Самыми яркими и запоминающимися на празднике стали: </vt:lpstr>
      <vt:lpstr>Презентация PowerPoint</vt:lpstr>
      <vt:lpstr> </vt:lpstr>
      <vt:lpstr>Презентация PowerPoint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Мероприятие завершилось фестивалем  «Для нас Родина начинается здесь»  в ходе которого  выступили национальные коллективы </vt:lpstr>
      <vt:lpstr>За 2018 год проведено более 100 мероприятий для объединения народа всех национальностей</vt:lpstr>
      <vt:lpstr>Для стабилизации атмосферы мира и дружбы между народами проведено более 30 спортивных мероприятий</vt:lpstr>
      <vt:lpstr>Проведение спортивных мероприятий формирует общие убеждения, взгляды и образцы поведения, которые вызывают чувство взаимного уважения, симпатии, снимают отчужденность, способствуют взаимодействию, укреплению социальных связей, преодолению межкультурных барьеров</vt:lpstr>
      <vt:lpstr>Ежегодный турнир по боксу на который съезжаются спортсмены из Ставропольского края, Дагестанской, Чеченской республики и Калмыкии</vt:lpstr>
      <vt:lpstr>Ежегодный турнир по армрестлингу  «Вольные степи»</vt:lpstr>
      <vt:lpstr>К празднику Покрова Пресвятой богородицы ежегодно проводится национальная казачья игра «Шермиции»  здесь ребята соревнуются во владении шашкой, в рубке лозы, в фехтовании на пиках и мягких клинках </vt:lpstr>
      <vt:lpstr>1 и 2 ноября 2018 года в Ростовском областном доме народного творчества состоялся межрегиональный фестиваль национальных культур  «Народов Дона дружная семья», в рамках которого прошла Межрегиональная научно-практическая конференция на тему  «Национальное многообразие – культурное богатство России»</vt:lpstr>
      <vt:lpstr>Представители казахской культуры Зимовниковского сельского поселения 23 сентября 2018 года приняли участие в межрегиональном фестивале исторической реконструкции «Великий шелковый путь на Дону»  в г. Волгодонске и 28 сентября 2018 года в межрайонном этнокультурном фестивале в п. Орловский</vt:lpstr>
      <vt:lpstr>В 2018 году представители казачьей культуры Зимовниковского сельского поселения приняли участие:</vt:lpstr>
      <vt:lpstr>У каждого народа есть свои традиции, которые воплощаются в культуре, обрядах, фольклоре, литературе  </vt:lpstr>
      <vt:lpstr>Зимовниковское сельское поселение место для счастливой жизни, дающей радость самореализации людям всех вер и происхождений </vt:lpstr>
      <vt:lpstr>Разаков Шамиль Гасбуллаевич – (дагестанец) «Штурман степного моря»  </vt:lpstr>
      <vt:lpstr> Магомедов Залумхан Абдулаевич - дагестанец Заведующий хирургическим отделением МБУЗ ЦРБ Зимовниковского района</vt:lpstr>
      <vt:lpstr>Гуц Анжела Хазбиевна – осетинка  «Согревая сердцем, болея душой»</vt:lpstr>
      <vt:lpstr>Нестеренко Валерий Михайлович - казак Атаман казачьего общества </vt:lpstr>
      <vt:lpstr>Аткаев Халид – чеченец чемпион Европы по боксу</vt:lpstr>
      <vt:lpstr>Информацию с фото материалом  можно посмотреть на сайтах:</vt:lpstr>
      <vt:lpstr>На официальном сайте Администрации Зимовниковского сельского поселения в разделе  «Межнациональные отношения»  представлены документы по данной теме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Sokol_8</dc:creator>
  <cp:lastModifiedBy>Sokol_8</cp:lastModifiedBy>
  <cp:revision>184</cp:revision>
  <cp:lastPrinted>2019-03-25T11:57:02Z</cp:lastPrinted>
  <dcterms:created xsi:type="dcterms:W3CDTF">2019-03-25T10:51:27Z</dcterms:created>
  <dcterms:modified xsi:type="dcterms:W3CDTF">2019-04-18T05:19:16Z</dcterms:modified>
</cp:coreProperties>
</file>