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>
        <p:scale>
          <a:sx n="100" d="100"/>
          <a:sy n="100" d="100"/>
        </p:scale>
        <p:origin x="-70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37855</c:v>
                </c:pt>
                <c:pt idx="1">
                  <c:v>44124.800000000003</c:v>
                </c:pt>
                <c:pt idx="2">
                  <c:v>39893.1</c:v>
                </c:pt>
                <c:pt idx="3">
                  <c:v>39832.5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878272"/>
        <c:axId val="83879808"/>
      </c:barChart>
      <c:catAx>
        <c:axId val="8387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879808"/>
        <c:crosses val="autoZero"/>
        <c:auto val="1"/>
        <c:lblAlgn val="ctr"/>
        <c:lblOffset val="100"/>
        <c:noMultiLvlLbl val="0"/>
      </c:catAx>
      <c:valAx>
        <c:axId val="8387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878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9397</c:v>
                </c:pt>
                <c:pt idx="1">
                  <c:v>2247.9</c:v>
                </c:pt>
                <c:pt idx="2">
                  <c:v>2240</c:v>
                </c:pt>
                <c:pt idx="3">
                  <c:v>5582.2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9185.2000000000007</c:v>
                </c:pt>
                <c:pt idx="1">
                  <c:v>400</c:v>
                </c:pt>
                <c:pt idx="2">
                  <c:v>800</c:v>
                </c:pt>
                <c:pt idx="3">
                  <c:v>17612.099999999999</c:v>
                </c:pt>
                <c:pt idx="4">
                  <c:v>18</c:v>
                </c:pt>
                <c:pt idx="5">
                  <c:v>52</c:v>
                </c:pt>
                <c:pt idx="6">
                  <c:v>13697.5</c:v>
                </c:pt>
                <c:pt idx="7">
                  <c:v>2000</c:v>
                </c:pt>
                <c:pt idx="8">
                  <c:v>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9445.2000000000007</c:v>
                </c:pt>
                <c:pt idx="1">
                  <c:v>400</c:v>
                </c:pt>
                <c:pt idx="2">
                  <c:v>300</c:v>
                </c:pt>
                <c:pt idx="3">
                  <c:v>18816.8</c:v>
                </c:pt>
                <c:pt idx="4">
                  <c:v>18</c:v>
                </c:pt>
                <c:pt idx="5">
                  <c:v>52</c:v>
                </c:pt>
                <c:pt idx="6">
                  <c:v>8501.1</c:v>
                </c:pt>
                <c:pt idx="7">
                  <c:v>360</c:v>
                </c:pt>
                <c:pt idx="8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9580.2000000000007</c:v>
                </c:pt>
                <c:pt idx="1">
                  <c:v>400</c:v>
                </c:pt>
                <c:pt idx="2">
                  <c:v>300</c:v>
                </c:pt>
                <c:pt idx="3">
                  <c:v>18203.7</c:v>
                </c:pt>
                <c:pt idx="4">
                  <c:v>18</c:v>
                </c:pt>
                <c:pt idx="5">
                  <c:v>52</c:v>
                </c:pt>
                <c:pt idx="6">
                  <c:v>8918.6</c:v>
                </c:pt>
                <c:pt idx="7">
                  <c:v>360</c:v>
                </c:pt>
                <c:pt idx="8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31,0%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CA3220F3-8B09-41F8-A016-0726DCF47503}">
      <dgm:prSet custT="1"/>
      <dgm:spPr/>
      <dgm:t>
        <a:bodyPr/>
        <a:lstStyle/>
        <a:p>
          <a:r>
            <a:rPr lang="ru-RU" sz="1200" dirty="0" smtClean="0"/>
            <a:t>Общегосударственные вопросы </a:t>
          </a:r>
          <a:r>
            <a:rPr lang="ru-RU" sz="1400" dirty="0" smtClean="0"/>
            <a:t>20,8</a:t>
          </a:r>
          <a:r>
            <a:rPr lang="ru-RU" sz="1200" dirty="0" smtClean="0"/>
            <a:t>%</a:t>
          </a:r>
          <a:endParaRPr lang="ru-RU" sz="1200" dirty="0"/>
        </a:p>
      </dgm:t>
    </dgm:pt>
    <dgm:pt modelId="{81151B37-EA7B-4EBB-980B-DB9AFA179E8F}" type="parTrans" cxnId="{D6E45953-C32E-40F5-A342-46FDFB15DECD}">
      <dgm:prSet/>
      <dgm:spPr/>
      <dgm:t>
        <a:bodyPr/>
        <a:lstStyle/>
        <a:p>
          <a:endParaRPr lang="ru-RU"/>
        </a:p>
      </dgm:t>
    </dgm:pt>
    <dgm:pt modelId="{8BFF1078-BCA0-4C4F-B3F2-A711F5B64163}" type="sibTrans" cxnId="{D6E45953-C32E-40F5-A342-46FDFB15DECD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4,5%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400" dirty="0" smtClean="0"/>
            <a:t>Национальная</a:t>
          </a:r>
          <a:r>
            <a:rPr lang="ru-RU" sz="1000" dirty="0" smtClean="0"/>
            <a:t> экономика </a:t>
          </a:r>
          <a:r>
            <a:rPr lang="ru-RU" sz="1000" dirty="0" smtClean="0"/>
            <a:t>1,8%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39,9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0,8%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0,04%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32D4CC70-EC26-483F-8F0F-CECDA8D58C3A}">
      <dgm:prSet custT="1"/>
      <dgm:spPr/>
      <dgm:t>
        <a:bodyPr/>
        <a:lstStyle/>
        <a:p>
          <a:r>
            <a:rPr lang="ru-RU" sz="1600" dirty="0" smtClean="0"/>
            <a:t>Национальная безопасность и правоохранительная деятельность </a:t>
          </a:r>
          <a:r>
            <a:rPr lang="ru-RU" sz="1600" dirty="0" smtClean="0"/>
            <a:t>0,9 %</a:t>
          </a:r>
          <a:endParaRPr lang="ru-RU" sz="1600" dirty="0"/>
        </a:p>
      </dgm:t>
    </dgm:pt>
    <dgm:pt modelId="{B5DD8BB1-AD77-44B7-9130-83146C4134DA}" type="parTrans" cxnId="{95F4A61F-7D6D-45C3-9759-E260DF39A18B}">
      <dgm:prSet/>
      <dgm:spPr/>
      <dgm:t>
        <a:bodyPr/>
        <a:lstStyle/>
        <a:p>
          <a:endParaRPr lang="ru-RU"/>
        </a:p>
      </dgm:t>
    </dgm:pt>
    <dgm:pt modelId="{89A1420C-C19C-4903-B8DA-8AC02B090D5E}" type="sibTrans" cxnId="{95F4A61F-7D6D-45C3-9759-E260DF39A18B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9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9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911-9083-44D0-A858-FAAB998BA8DD}" type="pres">
      <dgm:prSet presAssocID="{CA3220F3-8B09-41F8-A016-0726DCF47503}" presName="Name8" presStyleCnt="0"/>
      <dgm:spPr/>
    </dgm:pt>
    <dgm:pt modelId="{B24227D1-CF39-4DBA-94E6-F4A7FC5D2BB6}" type="pres">
      <dgm:prSet presAssocID="{CA3220F3-8B09-41F8-A016-0726DCF47503}" presName="level" presStyleLbl="node1" presStyleIdx="2" presStyleCnt="9" custScaleY="771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8E624-C348-46F1-9844-C5537BF033B1}" type="pres">
      <dgm:prSet presAssocID="{CA3220F3-8B09-41F8-A016-0726DCF47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9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4" presStyleCnt="9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DB987-A438-49BC-BC0E-076E2EF87C00}" type="pres">
      <dgm:prSet presAssocID="{32D4CC70-EC26-483F-8F0F-CECDA8D58C3A}" presName="Name8" presStyleCnt="0"/>
      <dgm:spPr/>
    </dgm:pt>
    <dgm:pt modelId="{AC40D805-336D-4907-9ADB-78727CCC38AF}" type="pres">
      <dgm:prSet presAssocID="{32D4CC70-EC26-483F-8F0F-CECDA8D58C3A}" presName="level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E9869-7607-4FB0-88CC-9DADB589BD67}" type="pres">
      <dgm:prSet presAssocID="{32D4CC70-EC26-483F-8F0F-CECDA8D58C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6" presStyleCnt="9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9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669402-AD08-4C24-88FA-B7AC83F20B20}" srcId="{CDD6E540-69D0-4E4D-86F0-1A60EF0CF9B3}" destId="{F50B3DFB-348A-49C9-B544-3EF5C33D9CBF}" srcOrd="8" destOrd="0" parTransId="{64EBA4BA-5811-4F52-A711-94134FE5CDBB}" sibTransId="{1C16F913-06AC-475D-AD0E-81B301513390}"/>
    <dgm:cxn modelId="{47B3EFE1-3D0E-4E7A-90F9-9922AE1D6649}" srcId="{CDD6E540-69D0-4E4D-86F0-1A60EF0CF9B3}" destId="{982DA468-8AE9-470B-9426-842C032F8133}" srcOrd="4" destOrd="0" parTransId="{BE665038-B30E-4A2C-A46B-75D772E3DBE9}" sibTransId="{64D4E8EE-81F2-4F8A-9086-0258AACFA480}"/>
    <dgm:cxn modelId="{4B86D60F-3D1E-4E1F-A2F3-2EE1F5E1CBA3}" srcId="{CDD6E540-69D0-4E4D-86F0-1A60EF0CF9B3}" destId="{712C064F-A370-42AB-9EFF-4B824EEF4C61}" srcOrd="6" destOrd="0" parTransId="{18C1983D-0874-448F-8426-25671484AA2F}" sibTransId="{80D8EC75-BACA-41E1-A54D-C2AE644819FB}"/>
    <dgm:cxn modelId="{CADA794C-FB33-432D-B5D3-478B260218BD}" type="presOf" srcId="{712C064F-A370-42AB-9EFF-4B824EEF4C61}" destId="{78A9B915-B95D-429F-A438-B5E3D8E99534}" srcOrd="0" destOrd="0" presId="urn:microsoft.com/office/officeart/2005/8/layout/pyramid3"/>
    <dgm:cxn modelId="{B2029BEE-4F62-450D-B32C-251875E95BD0}" type="presOf" srcId="{40C1D0D5-1640-4F25-A117-7F5DB971B261}" destId="{EEE9C29A-2F30-460D-9437-364B33B69BB3}" srcOrd="0" destOrd="0" presId="urn:microsoft.com/office/officeart/2005/8/layout/pyramid3"/>
    <dgm:cxn modelId="{83EFE1D0-1DDC-4B85-A857-38F81AFC6405}" type="presOf" srcId="{F50B3DFB-348A-49C9-B544-3EF5C33D9CBF}" destId="{817F9DDE-9416-4765-B1EA-E9CC7EFD4906}" srcOrd="1" destOrd="0" presId="urn:microsoft.com/office/officeart/2005/8/layout/pyramid3"/>
    <dgm:cxn modelId="{37E29D82-3D53-4DE9-8336-58710BF3778E}" type="presOf" srcId="{982DA468-8AE9-470B-9426-842C032F8133}" destId="{C31FBC3A-5569-4B58-ABF0-DD2FBFB14B95}" srcOrd="0" destOrd="0" presId="urn:microsoft.com/office/officeart/2005/8/layout/pyramid3"/>
    <dgm:cxn modelId="{95F4A61F-7D6D-45C3-9759-E260DF39A18B}" srcId="{CDD6E540-69D0-4E4D-86F0-1A60EF0CF9B3}" destId="{32D4CC70-EC26-483F-8F0F-CECDA8D58C3A}" srcOrd="5" destOrd="0" parTransId="{B5DD8BB1-AD77-44B7-9130-83146C4134DA}" sibTransId="{89A1420C-C19C-4903-B8DA-8AC02B090D5E}"/>
    <dgm:cxn modelId="{CC0A61A1-2993-469D-96E7-A6887FE88096}" type="presOf" srcId="{32D4CC70-EC26-483F-8F0F-CECDA8D58C3A}" destId="{179E9869-7607-4FB0-88CC-9DADB589BD67}" srcOrd="1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A8966916-0D93-45A9-ABAB-5D9B1076C686}" type="presOf" srcId="{F50B3DFB-348A-49C9-B544-3EF5C33D9CBF}" destId="{B73A4EF0-20AD-47E5-BC68-BC13A9D700DF}" srcOrd="0" destOrd="0" presId="urn:microsoft.com/office/officeart/2005/8/layout/pyramid3"/>
    <dgm:cxn modelId="{C2E659CD-0947-46F8-B8DC-655C9DEA9983}" type="presOf" srcId="{2CF7D613-BDB8-49AF-A003-6249B9379510}" destId="{D57DEA8B-6382-464F-A83D-7771ADC20407}" srcOrd="1" destOrd="0" presId="urn:microsoft.com/office/officeart/2005/8/layout/pyramid3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BE2254C5-B738-4636-93C0-F3A5B0F28BC8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BF9EF859-2582-4208-91F0-4A56C0E28A74}" type="presOf" srcId="{40C1D0D5-1640-4F25-A117-7F5DB971B261}" destId="{C3194AA5-5CF3-4DD3-B8F7-8A65BDCAD272}" srcOrd="1" destOrd="0" presId="urn:microsoft.com/office/officeart/2005/8/layout/pyramid3"/>
    <dgm:cxn modelId="{D6E45953-C32E-40F5-A342-46FDFB15DECD}" srcId="{CDD6E540-69D0-4E4D-86F0-1A60EF0CF9B3}" destId="{CA3220F3-8B09-41F8-A016-0726DCF47503}" srcOrd="2" destOrd="0" parTransId="{81151B37-EA7B-4EBB-980B-DB9AFA179E8F}" sibTransId="{8BFF1078-BCA0-4C4F-B3F2-A711F5B64163}"/>
    <dgm:cxn modelId="{9E2BBB87-D045-4790-A8FD-2B31FB46507E}" type="presOf" srcId="{CA3220F3-8B09-41F8-A016-0726DCF47503}" destId="{FC68E624-C348-46F1-9844-C5537BF033B1}" srcOrd="1" destOrd="0" presId="urn:microsoft.com/office/officeart/2005/8/layout/pyramid3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58D6B670-86FA-4896-B4B8-86D52D7DA058}" type="presOf" srcId="{32D4CC70-EC26-483F-8F0F-CECDA8D58C3A}" destId="{AC40D805-336D-4907-9ADB-78727CCC38AF}" srcOrd="0" destOrd="0" presId="urn:microsoft.com/office/officeart/2005/8/layout/pyramid3"/>
    <dgm:cxn modelId="{F3F71E66-8130-4056-ABDD-B5B217D4A9E7}" type="presOf" srcId="{CA3220F3-8B09-41F8-A016-0726DCF47503}" destId="{B24227D1-CF39-4DBA-94E6-F4A7FC5D2BB6}" srcOrd="0" destOrd="0" presId="urn:microsoft.com/office/officeart/2005/8/layout/pyramid3"/>
    <dgm:cxn modelId="{2A53714E-D2C0-4106-88A1-CF45BE1F5FB6}" type="presOf" srcId="{6F75F408-2812-41A2-8CBB-7B69F24ADDFD}" destId="{53BAD7D0-9678-484F-B459-4C2F210EEACA}" srcOrd="1" destOrd="0" presId="urn:microsoft.com/office/officeart/2005/8/layout/pyramid3"/>
    <dgm:cxn modelId="{51710B10-412A-48D9-AFFC-032E601F1836}" type="presOf" srcId="{982DA468-8AE9-470B-9426-842C032F8133}" destId="{B0944C1B-0DE0-47BC-93F2-87096A1DA4E7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DEBB4BEC-31E5-46CA-AF9B-5B9472E938D1}" type="presOf" srcId="{2CF7D613-BDB8-49AF-A003-6249B9379510}" destId="{FBB40A3D-76FC-4A55-B0DF-1B6D00AE845B}" srcOrd="0" destOrd="0" presId="urn:microsoft.com/office/officeart/2005/8/layout/pyramid3"/>
    <dgm:cxn modelId="{3C7B5C21-1463-4943-9473-43CFF1DE65AC}" type="presOf" srcId="{712C064F-A370-42AB-9EFF-4B824EEF4C61}" destId="{AE051E14-EAAD-4D86-8DB9-A55FCE39F5F7}" srcOrd="1" destOrd="0" presId="urn:microsoft.com/office/officeart/2005/8/layout/pyramid3"/>
    <dgm:cxn modelId="{9529A929-C520-48CB-BB83-EBFC72ABC9F7}" type="presOf" srcId="{9DDA30F1-98D2-4359-B233-ABBA2E88C44C}" destId="{CCDC07B5-392D-4441-8BCF-18EBAA6E5B01}" srcOrd="1" destOrd="0" presId="urn:microsoft.com/office/officeart/2005/8/layout/pyramid3"/>
    <dgm:cxn modelId="{930A8CB4-7F31-4A14-B597-A640D74AB157}" type="presOf" srcId="{9DDA30F1-98D2-4359-B233-ABBA2E88C44C}" destId="{C2406979-E8BA-4465-BC71-FB33630DD0D4}" srcOrd="0" destOrd="0" presId="urn:microsoft.com/office/officeart/2005/8/layout/pyramid3"/>
    <dgm:cxn modelId="{E3E31B14-AB27-45D8-BE60-AB3E66AB5F85}" type="presParOf" srcId="{0CCD8F41-11DE-47AF-858C-1342650EFD02}" destId="{65465DD3-C579-4B32-96B0-9C5D9386643C}" srcOrd="0" destOrd="0" presId="urn:microsoft.com/office/officeart/2005/8/layout/pyramid3"/>
    <dgm:cxn modelId="{BD887041-BDF4-48DC-A14E-290D892FBE2A}" type="presParOf" srcId="{65465DD3-C579-4B32-96B0-9C5D9386643C}" destId="{C2406979-E8BA-4465-BC71-FB33630DD0D4}" srcOrd="0" destOrd="0" presId="urn:microsoft.com/office/officeart/2005/8/layout/pyramid3"/>
    <dgm:cxn modelId="{CC39D595-DE22-4CDB-A33E-6AAE7DD25373}" type="presParOf" srcId="{65465DD3-C579-4B32-96B0-9C5D9386643C}" destId="{CCDC07B5-392D-4441-8BCF-18EBAA6E5B01}" srcOrd="1" destOrd="0" presId="urn:microsoft.com/office/officeart/2005/8/layout/pyramid3"/>
    <dgm:cxn modelId="{6DAFFEC4-499D-4A91-85F0-B57A14D1275F}" type="presParOf" srcId="{0CCD8F41-11DE-47AF-858C-1342650EFD02}" destId="{93FDC7DB-3D7F-4652-BECE-2AFC36B232F5}" srcOrd="1" destOrd="0" presId="urn:microsoft.com/office/officeart/2005/8/layout/pyramid3"/>
    <dgm:cxn modelId="{520AFE87-B0CE-4EBF-9B23-2095791F58B4}" type="presParOf" srcId="{93FDC7DB-3D7F-4652-BECE-2AFC36B232F5}" destId="{EEE9C29A-2F30-460D-9437-364B33B69BB3}" srcOrd="0" destOrd="0" presId="urn:microsoft.com/office/officeart/2005/8/layout/pyramid3"/>
    <dgm:cxn modelId="{7DF36596-67A4-4814-8FE8-6B6089B571B9}" type="presParOf" srcId="{93FDC7DB-3D7F-4652-BECE-2AFC36B232F5}" destId="{C3194AA5-5CF3-4DD3-B8F7-8A65BDCAD272}" srcOrd="1" destOrd="0" presId="urn:microsoft.com/office/officeart/2005/8/layout/pyramid3"/>
    <dgm:cxn modelId="{D3B7C4C9-778D-4282-8F4C-FC805A466F1D}" type="presParOf" srcId="{0CCD8F41-11DE-47AF-858C-1342650EFD02}" destId="{1FD9D911-9083-44D0-A858-FAAB998BA8DD}" srcOrd="2" destOrd="0" presId="urn:microsoft.com/office/officeart/2005/8/layout/pyramid3"/>
    <dgm:cxn modelId="{4EE0F7F7-FE86-4174-A323-1C06849B2477}" type="presParOf" srcId="{1FD9D911-9083-44D0-A858-FAAB998BA8DD}" destId="{B24227D1-CF39-4DBA-94E6-F4A7FC5D2BB6}" srcOrd="0" destOrd="0" presId="urn:microsoft.com/office/officeart/2005/8/layout/pyramid3"/>
    <dgm:cxn modelId="{6451B444-00D9-47F3-B994-0BD466E383EC}" type="presParOf" srcId="{1FD9D911-9083-44D0-A858-FAAB998BA8DD}" destId="{FC68E624-C348-46F1-9844-C5537BF033B1}" srcOrd="1" destOrd="0" presId="urn:microsoft.com/office/officeart/2005/8/layout/pyramid3"/>
    <dgm:cxn modelId="{6EB39A02-475C-4BEA-BAFA-7AE80925B8E8}" type="presParOf" srcId="{0CCD8F41-11DE-47AF-858C-1342650EFD02}" destId="{184DED99-355A-4C9E-A8C7-EC86D4748F88}" srcOrd="3" destOrd="0" presId="urn:microsoft.com/office/officeart/2005/8/layout/pyramid3"/>
    <dgm:cxn modelId="{823DB269-CCF4-4CFE-B799-6860C3ACF28F}" type="presParOf" srcId="{184DED99-355A-4C9E-A8C7-EC86D4748F88}" destId="{FBB40A3D-76FC-4A55-B0DF-1B6D00AE845B}" srcOrd="0" destOrd="0" presId="urn:microsoft.com/office/officeart/2005/8/layout/pyramid3"/>
    <dgm:cxn modelId="{15C9B4BB-D4DC-414C-AC7C-ACF8FC053336}" type="presParOf" srcId="{184DED99-355A-4C9E-A8C7-EC86D4748F88}" destId="{D57DEA8B-6382-464F-A83D-7771ADC20407}" srcOrd="1" destOrd="0" presId="urn:microsoft.com/office/officeart/2005/8/layout/pyramid3"/>
    <dgm:cxn modelId="{0A15939F-6348-4D2D-8ED5-C733AC5A77D5}" type="presParOf" srcId="{0CCD8F41-11DE-47AF-858C-1342650EFD02}" destId="{60918B7D-FAED-4FF5-925A-5BF2B2B63C35}" srcOrd="4" destOrd="0" presId="urn:microsoft.com/office/officeart/2005/8/layout/pyramid3"/>
    <dgm:cxn modelId="{7A13051B-9A2E-4D6C-9717-26DF06605C87}" type="presParOf" srcId="{60918B7D-FAED-4FF5-925A-5BF2B2B63C35}" destId="{C31FBC3A-5569-4B58-ABF0-DD2FBFB14B95}" srcOrd="0" destOrd="0" presId="urn:microsoft.com/office/officeart/2005/8/layout/pyramid3"/>
    <dgm:cxn modelId="{939D212C-C068-4EE2-A15E-B6123B33F160}" type="presParOf" srcId="{60918B7D-FAED-4FF5-925A-5BF2B2B63C35}" destId="{B0944C1B-0DE0-47BC-93F2-87096A1DA4E7}" srcOrd="1" destOrd="0" presId="urn:microsoft.com/office/officeart/2005/8/layout/pyramid3"/>
    <dgm:cxn modelId="{F0C0B796-4528-4321-A783-AE13659D8C1D}" type="presParOf" srcId="{0CCD8F41-11DE-47AF-858C-1342650EFD02}" destId="{3F7DB987-A438-49BC-BC0E-076E2EF87C00}" srcOrd="5" destOrd="0" presId="urn:microsoft.com/office/officeart/2005/8/layout/pyramid3"/>
    <dgm:cxn modelId="{4AD7CD69-01FC-47F9-9D97-AADE50D0A620}" type="presParOf" srcId="{3F7DB987-A438-49BC-BC0E-076E2EF87C00}" destId="{AC40D805-336D-4907-9ADB-78727CCC38AF}" srcOrd="0" destOrd="0" presId="urn:microsoft.com/office/officeart/2005/8/layout/pyramid3"/>
    <dgm:cxn modelId="{97DD3976-47B1-4B98-855B-B058B0B87993}" type="presParOf" srcId="{3F7DB987-A438-49BC-BC0E-076E2EF87C00}" destId="{179E9869-7607-4FB0-88CC-9DADB589BD67}" srcOrd="1" destOrd="0" presId="urn:microsoft.com/office/officeart/2005/8/layout/pyramid3"/>
    <dgm:cxn modelId="{241E4E34-32DA-45A6-8EAC-524BE10DC120}" type="presParOf" srcId="{0CCD8F41-11DE-47AF-858C-1342650EFD02}" destId="{6CDD7B89-1A84-474C-8BCF-8A43DF5DBEEA}" srcOrd="6" destOrd="0" presId="urn:microsoft.com/office/officeart/2005/8/layout/pyramid3"/>
    <dgm:cxn modelId="{02965ACB-B8B7-4233-88D2-8F61D5AF16A4}" type="presParOf" srcId="{6CDD7B89-1A84-474C-8BCF-8A43DF5DBEEA}" destId="{78A9B915-B95D-429F-A438-B5E3D8E99534}" srcOrd="0" destOrd="0" presId="urn:microsoft.com/office/officeart/2005/8/layout/pyramid3"/>
    <dgm:cxn modelId="{D95560DE-8F0F-459E-B959-4BFBAB792BB2}" type="presParOf" srcId="{6CDD7B89-1A84-474C-8BCF-8A43DF5DBEEA}" destId="{AE051E14-EAAD-4D86-8DB9-A55FCE39F5F7}" srcOrd="1" destOrd="0" presId="urn:microsoft.com/office/officeart/2005/8/layout/pyramid3"/>
    <dgm:cxn modelId="{B93E8A58-B5F0-43DD-872B-2E21180174CD}" type="presParOf" srcId="{0CCD8F41-11DE-47AF-858C-1342650EFD02}" destId="{C279CB73-81E9-404F-A828-4269F7D751B0}" srcOrd="7" destOrd="0" presId="urn:microsoft.com/office/officeart/2005/8/layout/pyramid3"/>
    <dgm:cxn modelId="{DA14B6B9-EF81-435A-9FA2-CDDF39A02569}" type="presParOf" srcId="{C279CB73-81E9-404F-A828-4269F7D751B0}" destId="{9F797FD9-7F4D-4C4F-BB23-57DC153B6913}" srcOrd="0" destOrd="0" presId="urn:microsoft.com/office/officeart/2005/8/layout/pyramid3"/>
    <dgm:cxn modelId="{2C59EF8E-C720-4FF2-B6E3-9E49EE461AB0}" type="presParOf" srcId="{C279CB73-81E9-404F-A828-4269F7D751B0}" destId="{53BAD7D0-9678-484F-B459-4C2F210EEACA}" srcOrd="1" destOrd="0" presId="urn:microsoft.com/office/officeart/2005/8/layout/pyramid3"/>
    <dgm:cxn modelId="{F3C15544-F875-4447-B6AA-57BCE8D28D24}" type="presParOf" srcId="{0CCD8F41-11DE-47AF-858C-1342650EFD02}" destId="{3537C2AC-F8C4-4A41-8AA5-40BB918B303C}" srcOrd="8" destOrd="0" presId="urn:microsoft.com/office/officeart/2005/8/layout/pyramid3"/>
    <dgm:cxn modelId="{0FE2AFBC-1537-4277-9284-2EFF5F82CCA8}" type="presParOf" srcId="{3537C2AC-F8C4-4A41-8AA5-40BB918B303C}" destId="{B73A4EF0-20AD-47E5-BC68-BC13A9D700DF}" srcOrd="0" destOrd="0" presId="urn:microsoft.com/office/officeart/2005/8/layout/pyramid3"/>
    <dgm:cxn modelId="{B01769F1-478F-48DA-AB51-4C37FB31C33A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9750"/>
          <a:ext cx="8052663" cy="4888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39,9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49750"/>
        <a:ext cx="5234231" cy="488834"/>
      </dsp:txXfrm>
    </dsp:sp>
    <dsp:sp modelId="{EEE9C29A-2F30-460D-9437-364B33B69BB3}">
      <dsp:nvSpPr>
        <dsp:cNvPr id="0" name=""/>
        <dsp:cNvSpPr/>
      </dsp:nvSpPr>
      <dsp:spPr>
        <a:xfrm rot="10800000">
          <a:off x="438462" y="557165"/>
          <a:ext cx="7349698" cy="575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31,0%</a:t>
          </a:r>
          <a:endParaRPr lang="ru-RU" sz="1600" kern="1200" dirty="0"/>
        </a:p>
      </dsp:txBody>
      <dsp:txXfrm rot="-10800000">
        <a:off x="1724659" y="557165"/>
        <a:ext cx="4777303" cy="575366"/>
      </dsp:txXfrm>
    </dsp:sp>
    <dsp:sp modelId="{B24227D1-CF39-4DBA-94E6-F4A7FC5D2BB6}">
      <dsp:nvSpPr>
        <dsp:cNvPr id="0" name=""/>
        <dsp:cNvSpPr/>
      </dsp:nvSpPr>
      <dsp:spPr>
        <a:xfrm rot="10800000">
          <a:off x="856511" y="1064200"/>
          <a:ext cx="6516576" cy="62388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Общегосударственные вопросы </a:t>
          </a:r>
          <a:r>
            <a:rPr lang="ru-RU" sz="1400" kern="1200" dirty="0" smtClean="0"/>
            <a:t>20,8</a:t>
          </a:r>
          <a:r>
            <a:rPr lang="ru-RU" sz="1200" kern="1200" dirty="0" smtClean="0"/>
            <a:t>%</a:t>
          </a:r>
          <a:endParaRPr lang="ru-RU" sz="1200" kern="1200" dirty="0"/>
        </a:p>
      </dsp:txBody>
      <dsp:txXfrm rot="-10800000">
        <a:off x="1996912" y="1064200"/>
        <a:ext cx="4235774" cy="623887"/>
      </dsp:txXfrm>
    </dsp:sp>
    <dsp:sp modelId="{FBB40A3D-76FC-4A55-B0DF-1B6D00AE845B}">
      <dsp:nvSpPr>
        <dsp:cNvPr id="0" name=""/>
        <dsp:cNvSpPr/>
      </dsp:nvSpPr>
      <dsp:spPr>
        <a:xfrm rot="10800000">
          <a:off x="1358641" y="1688088"/>
          <a:ext cx="5512317" cy="48581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4,5%</a:t>
          </a:r>
          <a:endParaRPr lang="ru-RU" sz="1600" kern="1200" dirty="0"/>
        </a:p>
      </dsp:txBody>
      <dsp:txXfrm rot="-10800000">
        <a:off x="2323296" y="1688088"/>
        <a:ext cx="3583006" cy="485818"/>
      </dsp:txXfrm>
    </dsp:sp>
    <dsp:sp modelId="{C31FBC3A-5569-4B58-ABF0-DD2FBFB14B95}">
      <dsp:nvSpPr>
        <dsp:cNvPr id="0" name=""/>
        <dsp:cNvSpPr/>
      </dsp:nvSpPr>
      <dsp:spPr>
        <a:xfrm rot="10800000">
          <a:off x="1749647" y="2173907"/>
          <a:ext cx="4730304" cy="47101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Национальная</a:t>
          </a:r>
          <a:r>
            <a:rPr lang="ru-RU" sz="1000" kern="1200" dirty="0" smtClean="0"/>
            <a:t> экономика </a:t>
          </a:r>
          <a:r>
            <a:rPr lang="ru-RU" sz="1000" kern="1200" dirty="0" smtClean="0"/>
            <a:t>1,8%</a:t>
          </a:r>
          <a:endParaRPr lang="ru-RU" sz="1000" kern="1200" dirty="0"/>
        </a:p>
      </dsp:txBody>
      <dsp:txXfrm rot="-10800000">
        <a:off x="2577451" y="2173907"/>
        <a:ext cx="3074697" cy="471014"/>
      </dsp:txXfrm>
    </dsp:sp>
    <dsp:sp modelId="{AC40D805-336D-4907-9ADB-78727CCC38AF}">
      <dsp:nvSpPr>
        <dsp:cNvPr id="0" name=""/>
        <dsp:cNvSpPr/>
      </dsp:nvSpPr>
      <dsp:spPr>
        <a:xfrm rot="10800000">
          <a:off x="2128739" y="2644921"/>
          <a:ext cx="3972121" cy="80855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безопасность и правоохранительная деятельность </a:t>
          </a:r>
          <a:r>
            <a:rPr lang="ru-RU" sz="1600" kern="1200" dirty="0" smtClean="0"/>
            <a:t>0,9 %</a:t>
          </a:r>
          <a:endParaRPr lang="ru-RU" sz="1600" kern="1200" dirty="0"/>
        </a:p>
      </dsp:txBody>
      <dsp:txXfrm rot="-10800000">
        <a:off x="2823860" y="2644921"/>
        <a:ext cx="2581879" cy="808552"/>
      </dsp:txXfrm>
    </dsp:sp>
    <dsp:sp modelId="{78A9B915-B95D-429F-A438-B5E3D8E99534}">
      <dsp:nvSpPr>
        <dsp:cNvPr id="0" name=""/>
        <dsp:cNvSpPr/>
      </dsp:nvSpPr>
      <dsp:spPr>
        <a:xfrm rot="10800000">
          <a:off x="2779494" y="3453474"/>
          <a:ext cx="2670610" cy="48133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0,8%</a:t>
          </a:r>
          <a:endParaRPr lang="ru-RU" sz="1400" kern="1200" dirty="0"/>
        </a:p>
      </dsp:txBody>
      <dsp:txXfrm rot="-10800000">
        <a:off x="3246851" y="3453474"/>
        <a:ext cx="1735896" cy="481339"/>
      </dsp:txXfrm>
    </dsp:sp>
    <dsp:sp modelId="{9F797FD9-7F4D-4C4F-BB23-57DC153B6913}">
      <dsp:nvSpPr>
        <dsp:cNvPr id="0" name=""/>
        <dsp:cNvSpPr/>
      </dsp:nvSpPr>
      <dsp:spPr>
        <a:xfrm rot="10800000">
          <a:off x="3182830" y="3946513"/>
          <a:ext cx="1901893" cy="36920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0,1%</a:t>
          </a:r>
          <a:endParaRPr lang="ru-RU" sz="900" kern="1200" dirty="0"/>
        </a:p>
      </dsp:txBody>
      <dsp:txXfrm rot="-10800000">
        <a:off x="3515661" y="3946513"/>
        <a:ext cx="1236230" cy="369201"/>
      </dsp:txXfrm>
    </dsp:sp>
    <dsp:sp modelId="{B73A4EF0-20AD-47E5-BC68-BC13A9D700DF}">
      <dsp:nvSpPr>
        <dsp:cNvPr id="0" name=""/>
        <dsp:cNvSpPr/>
      </dsp:nvSpPr>
      <dsp:spPr>
        <a:xfrm rot="10800000">
          <a:off x="3464044" y="4304015"/>
          <a:ext cx="1301511" cy="80855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0,04%</a:t>
          </a:r>
          <a:endParaRPr lang="ru-RU" sz="1100" kern="1200" dirty="0"/>
        </a:p>
      </dsp:txBody>
      <dsp:txXfrm rot="-10800000">
        <a:off x="3464044" y="4304015"/>
        <a:ext cx="1301511" cy="808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2018г.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756653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502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2020г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8916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РФ №9 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2017 год </a:t>
            </a:r>
            <a:r>
              <a:rPr lang="ru-RU" dirty="0"/>
              <a:t>и на плановый период </a:t>
            </a:r>
            <a:r>
              <a:rPr lang="ru-RU" dirty="0" smtClean="0"/>
              <a:t>2018 </a:t>
            </a:r>
            <a:r>
              <a:rPr lang="ru-RU" dirty="0"/>
              <a:t>и </a:t>
            </a:r>
            <a:r>
              <a:rPr lang="ru-RU" dirty="0" smtClean="0"/>
              <a:t>2019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2018-2020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2018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2019 </a:t>
            </a:r>
            <a:r>
              <a:rPr lang="ru-RU" dirty="0"/>
              <a:t>и </a:t>
            </a:r>
            <a:r>
              <a:rPr lang="ru-RU" dirty="0" smtClean="0"/>
              <a:t>2020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2018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2019 </a:t>
            </a:r>
            <a:r>
              <a:rPr lang="ru-RU" dirty="0"/>
              <a:t>и </a:t>
            </a:r>
            <a:r>
              <a:rPr lang="ru-RU" dirty="0" smtClean="0"/>
              <a:t>2020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492832"/>
              </p:ext>
            </p:extLst>
          </p:nvPr>
        </p:nvGraphicFramePr>
        <p:xfrm>
          <a:off x="251520" y="1124744"/>
          <a:ext cx="8352928" cy="498101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2017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2018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21 487,0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19 834,0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19 892,5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20 717,6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 </a:t>
                      </a:r>
                      <a:r>
                        <a:rPr lang="ru-RU" sz="1600" dirty="0" smtClean="0">
                          <a:effectLst/>
                        </a:rPr>
                        <a:t>635,3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19 467,1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19 513,4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20 325,8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122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851,7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366,9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379,1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391,8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16 368,0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24 290,8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20 000,6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19 114,9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37 588,0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</a:t>
                      </a:r>
                      <a:r>
                        <a:rPr lang="ru-RU" sz="1600" b="1" baseline="0" dirty="0" smtClean="0">
                          <a:effectLst/>
                        </a:rPr>
                        <a:t> 124,8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39 893,1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39 832,5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42</a:t>
                      </a:r>
                      <a:r>
                        <a:rPr lang="ru-RU" sz="1600" b="1" baseline="0" dirty="0" smtClean="0">
                          <a:effectLst/>
                        </a:rPr>
                        <a:t> 028,0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</a:t>
                      </a:r>
                      <a:r>
                        <a:rPr lang="ru-RU" sz="1600" b="1" baseline="0" dirty="0" smtClean="0">
                          <a:effectLst/>
                        </a:rPr>
                        <a:t> 124,8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39 893,1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39 832,5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-4 173,1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4 173,1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534981"/>
              </p:ext>
            </p:extLst>
          </p:nvPr>
        </p:nvGraphicFramePr>
        <p:xfrm>
          <a:off x="323528" y="1052733"/>
          <a:ext cx="8712969" cy="523356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04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21 487,0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19 834,0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19 892,5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20 717,6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635,3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19 467,1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19 513,4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20 325,8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93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 smtClean="0">
                          <a:effectLst/>
                        </a:rPr>
                        <a:t>779,5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005,7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10 818,1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 smtClean="0">
                          <a:effectLst/>
                        </a:rPr>
                        <a:t>779,5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10 005,7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10 818,1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20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3 212,0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3 212,0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7 643,8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7 822,2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7 259,8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7 259,8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2 147,2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2 240,0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5 496,6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5 582,2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851,7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366,9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391,8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31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254,2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1 14 00000 00 0000 000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8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6483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2018г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52002645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739328"/>
              </p:ext>
            </p:extLst>
          </p:nvPr>
        </p:nvGraphicFramePr>
        <p:xfrm>
          <a:off x="107506" y="1052737"/>
          <a:ext cx="8928991" cy="451424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2017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16368,0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21 012,0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16 172,8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14 703,3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12 656,0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16 985,6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12 830,8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11 547,7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346985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из </a:t>
                      </a:r>
                      <a:r>
                        <a:rPr lang="ru-RU" sz="1400" dirty="0" smtClean="0">
                          <a:effectLst/>
                        </a:rPr>
                        <a:t>бюджетов </a:t>
                      </a:r>
                      <a:r>
                        <a:rPr lang="ru-RU" sz="1400" dirty="0">
                          <a:effectLst/>
                        </a:rPr>
                        <a:t>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</a:t>
                      </a:r>
                      <a:r>
                        <a:rPr lang="ru-RU" sz="1200" dirty="0" smtClean="0">
                          <a:effectLst/>
                        </a:rPr>
                        <a:t>889,3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</a:t>
                      </a:r>
                      <a:r>
                        <a:rPr lang="ru-RU" sz="1200" dirty="0" smtClean="0">
                          <a:effectLst/>
                        </a:rPr>
                        <a:t>822,5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 smtClean="0">
                          <a:effectLst/>
                        </a:rPr>
                        <a:t>805,0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169,9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7 567,0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2018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2019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2020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2018г.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332354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790</Words>
  <Application>Microsoft Office PowerPoint</Application>
  <PresentationFormat>Экран (4:3)</PresentationFormat>
  <Paragraphs>256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2018г.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2018 год и на плановый период 2019 и 2020 годов</vt:lpstr>
      <vt:lpstr>Структура расходов бюджета Зимовниковского сельского поселения в 2018г.</vt:lpstr>
      <vt:lpstr>Расходы бюджета Зимовниковского сельского поселения на 2018г.</vt:lpstr>
      <vt:lpstr>Расходы бюджета Зимовниковского сельского поселения на 2019г.</vt:lpstr>
      <vt:lpstr>Расходы бюджета Зимовниковского сельского поселения на 2020г.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121</cp:revision>
  <dcterms:created xsi:type="dcterms:W3CDTF">2013-09-11T11:57:32Z</dcterms:created>
  <dcterms:modified xsi:type="dcterms:W3CDTF">2018-02-09T08:22:55Z</dcterms:modified>
</cp:coreProperties>
</file>