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1511" autoAdjust="0"/>
  </p:normalViewPr>
  <p:slideViewPr>
    <p:cSldViewPr>
      <p:cViewPr>
        <p:scale>
          <a:sx n="100" d="100"/>
          <a:sy n="100" d="100"/>
        </p:scale>
        <p:origin x="-70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55287.7</c:v>
                </c:pt>
                <c:pt idx="1">
                  <c:v>38774.1</c:v>
                </c:pt>
                <c:pt idx="2">
                  <c:v>39408.300000000003</c:v>
                </c:pt>
                <c:pt idx="3">
                  <c:v>40956.5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064256"/>
        <c:axId val="76062720"/>
      </c:barChart>
      <c:catAx>
        <c:axId val="7606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062720"/>
        <c:crosses val="autoZero"/>
        <c:auto val="1"/>
        <c:lblAlgn val="ctr"/>
        <c:lblOffset val="100"/>
        <c:noMultiLvlLbl val="0"/>
      </c:catAx>
      <c:valAx>
        <c:axId val="7606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064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14632.4</c:v>
                </c:pt>
                <c:pt idx="1">
                  <c:v>3390</c:v>
                </c:pt>
                <c:pt idx="2">
                  <c:v>2147.1999999999998</c:v>
                </c:pt>
                <c:pt idx="3">
                  <c:v>5496.6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Физическая культура и спорт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10490.2</c:v>
                </c:pt>
                <c:pt idx="1">
                  <c:v>160</c:v>
                </c:pt>
                <c:pt idx="2">
                  <c:v>300</c:v>
                </c:pt>
                <c:pt idx="3">
                  <c:v>19613.900000000001</c:v>
                </c:pt>
                <c:pt idx="4">
                  <c:v>50</c:v>
                </c:pt>
                <c:pt idx="5">
                  <c:v>6200</c:v>
                </c:pt>
                <c:pt idx="6">
                  <c:v>1600</c:v>
                </c:pt>
                <c:pt idx="7">
                  <c:v>360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10790.2</c:v>
                </c:pt>
                <c:pt idx="1">
                  <c:v>160</c:v>
                </c:pt>
                <c:pt idx="2">
                  <c:v>300</c:v>
                </c:pt>
                <c:pt idx="3">
                  <c:v>19556.099999999999</c:v>
                </c:pt>
                <c:pt idx="4">
                  <c:v>52</c:v>
                </c:pt>
                <c:pt idx="5">
                  <c:v>6450</c:v>
                </c:pt>
                <c:pt idx="6">
                  <c:v>400</c:v>
                </c:pt>
                <c:pt idx="7">
                  <c:v>1700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11090.2</c:v>
                </c:pt>
                <c:pt idx="1">
                  <c:v>160</c:v>
                </c:pt>
                <c:pt idx="2">
                  <c:v>300</c:v>
                </c:pt>
                <c:pt idx="3">
                  <c:v>20352.3</c:v>
                </c:pt>
                <c:pt idx="4">
                  <c:v>54</c:v>
                </c:pt>
                <c:pt idx="5">
                  <c:v>6700</c:v>
                </c:pt>
                <c:pt idx="6">
                  <c:v>500</c:v>
                </c:pt>
                <c:pt idx="7">
                  <c:v>1800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расходы </a:t>
          </a:r>
          <a:r>
            <a:rPr lang="ru-RU" sz="1600" dirty="0" smtClean="0"/>
            <a:t>27,1%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CA3220F3-8B09-41F8-A016-0726DCF47503}">
      <dgm:prSet custT="1"/>
      <dgm:spPr/>
      <dgm:t>
        <a:bodyPr/>
        <a:lstStyle/>
        <a:p>
          <a:r>
            <a:rPr lang="ru-RU" sz="1200" dirty="0" smtClean="0"/>
            <a:t>Культура и кинематография </a:t>
          </a:r>
          <a:r>
            <a:rPr lang="ru-RU" sz="1200" dirty="0" smtClean="0"/>
            <a:t>16,0%</a:t>
          </a:r>
          <a:endParaRPr lang="ru-RU" sz="1200" dirty="0"/>
        </a:p>
      </dgm:t>
    </dgm:pt>
    <dgm:pt modelId="{81151B37-EA7B-4EBB-980B-DB9AFA179E8F}" type="parTrans" cxnId="{D6E45953-C32E-40F5-A342-46FDFB15DECD}">
      <dgm:prSet/>
      <dgm:spPr/>
      <dgm:t>
        <a:bodyPr/>
        <a:lstStyle/>
        <a:p>
          <a:endParaRPr lang="ru-RU"/>
        </a:p>
      </dgm:t>
    </dgm:pt>
    <dgm:pt modelId="{8BFF1078-BCA0-4C4F-B3F2-A711F5B64163}" type="sibTrans" cxnId="{D6E45953-C32E-40F5-A342-46FDFB15DECD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</a:t>
          </a:r>
          <a:r>
            <a:rPr lang="ru-RU" sz="1600" dirty="0" smtClean="0"/>
            <a:t>4,1%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экономика </a:t>
          </a:r>
          <a:r>
            <a:rPr lang="ru-RU" sz="1000" dirty="0" smtClean="0"/>
            <a:t>0,8%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50,6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dirty="0" smtClean="0"/>
            <a:t>Национальная безопасность и правоохранительная деятельность </a:t>
          </a:r>
          <a:r>
            <a:rPr lang="ru-RU" sz="900" dirty="0" smtClean="0"/>
            <a:t>0,4%</a:t>
          </a:r>
          <a:endParaRPr lang="ru-RU" sz="9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</a:t>
          </a:r>
          <a:r>
            <a:rPr lang="ru-RU" sz="1400" dirty="0" smtClean="0"/>
            <a:t>0,9%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F50B3DFB-348A-49C9-B544-3EF5C33D9CBF}">
      <dgm:prSet custT="1"/>
      <dgm:spPr/>
      <dgm:t>
        <a:bodyPr/>
        <a:lstStyle/>
        <a:p>
          <a:r>
            <a:rPr lang="ru-RU" sz="1100" dirty="0" smtClean="0"/>
            <a:t>Образование 0,1%</a:t>
          </a:r>
          <a:endParaRPr lang="ru-RU" sz="1100" dirty="0"/>
        </a:p>
      </dgm:t>
    </dgm:pt>
    <dgm:pt modelId="{64EBA4BA-5811-4F52-A711-94134FE5CDBB}" type="parTrans" cxnId="{F4669402-AD08-4C24-88FA-B7AC83F20B20}">
      <dgm:prSet/>
      <dgm:spPr/>
      <dgm:t>
        <a:bodyPr/>
        <a:lstStyle/>
        <a:p>
          <a:endParaRPr lang="ru-RU"/>
        </a:p>
      </dgm:t>
    </dgm:pt>
    <dgm:pt modelId="{1C16F913-06AC-475D-AD0E-81B301513390}" type="sibTrans" cxnId="{F4669402-AD08-4C24-88FA-B7AC83F20B20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8" custScaleX="9785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8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9D911-9083-44D0-A858-FAAB998BA8DD}" type="pres">
      <dgm:prSet presAssocID="{CA3220F3-8B09-41F8-A016-0726DCF47503}" presName="Name8" presStyleCnt="0"/>
      <dgm:spPr/>
    </dgm:pt>
    <dgm:pt modelId="{B24227D1-CF39-4DBA-94E6-F4A7FC5D2BB6}" type="pres">
      <dgm:prSet presAssocID="{CA3220F3-8B09-41F8-A016-0726DCF47503}" presName="level" presStyleLbl="node1" presStyleIdx="2" presStyleCnt="8" custScaleY="7716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8E624-C348-46F1-9844-C5537BF033B1}" type="pres">
      <dgm:prSet presAssocID="{CA3220F3-8B09-41F8-A016-0726DCF475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3" presStyleCnt="8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4" presStyleCnt="8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5" presStyleCnt="8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6" presStyleCnt="8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7C2AC-F8C4-4A41-8AA5-40BB918B303C}" type="pres">
      <dgm:prSet presAssocID="{F50B3DFB-348A-49C9-B544-3EF5C33D9CBF}" presName="Name8" presStyleCnt="0"/>
      <dgm:spPr/>
    </dgm:pt>
    <dgm:pt modelId="{B73A4EF0-20AD-47E5-BC68-BC13A9D700DF}" type="pres">
      <dgm:prSet presAssocID="{F50B3DFB-348A-49C9-B544-3EF5C33D9CBF}" presName="level" presStyleLbl="node1" presStyleIdx="7" presStyleCnt="8">
        <dgm:presLayoutVars>
          <dgm:chMax val="1"/>
          <dgm:bulletEnabled val="1"/>
        </dgm:presLayoutVars>
      </dgm:prSet>
      <dgm:spPr/>
    </dgm:pt>
    <dgm:pt modelId="{817F9DDE-9416-4765-B1EA-E9CC7EFD4906}" type="pres">
      <dgm:prSet presAssocID="{F50B3DFB-348A-49C9-B544-3EF5C33D9CBF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562DDF9-52A8-424B-AD69-18E53E80B03A}" type="presOf" srcId="{CA3220F3-8B09-41F8-A016-0726DCF47503}" destId="{FC68E624-C348-46F1-9844-C5537BF033B1}" srcOrd="1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613285E4-4DEA-458A-9EF5-959E57E3B450}" type="presOf" srcId="{F50B3DFB-348A-49C9-B544-3EF5C33D9CBF}" destId="{817F9DDE-9416-4765-B1EA-E9CC7EFD4906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F4669402-AD08-4C24-88FA-B7AC83F20B20}" srcId="{CDD6E540-69D0-4E4D-86F0-1A60EF0CF9B3}" destId="{F50B3DFB-348A-49C9-B544-3EF5C33D9CBF}" srcOrd="7" destOrd="0" parTransId="{64EBA4BA-5811-4F52-A711-94134FE5CDBB}" sibTransId="{1C16F913-06AC-475D-AD0E-81B301513390}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6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5" destOrd="0" parTransId="{BE665038-B30E-4A2C-A46B-75D772E3DBE9}" sibTransId="{64D4E8EE-81F2-4F8A-9086-0258AACFA480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D6E45953-C32E-40F5-A342-46FDFB15DECD}" srcId="{CDD6E540-69D0-4E4D-86F0-1A60EF0CF9B3}" destId="{CA3220F3-8B09-41F8-A016-0726DCF47503}" srcOrd="2" destOrd="0" parTransId="{81151B37-EA7B-4EBB-980B-DB9AFA179E8F}" sibTransId="{8BFF1078-BCA0-4C4F-B3F2-A711F5B64163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4B86D60F-3D1E-4E1F-A2F3-2EE1F5E1CBA3}" srcId="{CDD6E540-69D0-4E4D-86F0-1A60EF0CF9B3}" destId="{712C064F-A370-42AB-9EFF-4B824EEF4C61}" srcOrd="4" destOrd="0" parTransId="{18C1983D-0874-448F-8426-25671484AA2F}" sibTransId="{80D8EC75-BACA-41E1-A54D-C2AE644819FB}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CE8D9AAA-E0A7-46CC-A5BE-7CFCB5EA0430}" type="presOf" srcId="{F50B3DFB-348A-49C9-B544-3EF5C33D9CBF}" destId="{B73A4EF0-20AD-47E5-BC68-BC13A9D700DF}" srcOrd="0" destOrd="0" presId="urn:microsoft.com/office/officeart/2005/8/layout/pyramid3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6B4BF7C5-D873-4C8B-96C8-DFC3976E8BC2}" type="presOf" srcId="{CA3220F3-8B09-41F8-A016-0726DCF47503}" destId="{B24227D1-CF39-4DBA-94E6-F4A7FC5D2BB6}" srcOrd="0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38F79121-8A0E-4F40-B42F-DA42AD40C478}" type="presParOf" srcId="{0CCD8F41-11DE-47AF-858C-1342650EFD02}" destId="{1FD9D911-9083-44D0-A858-FAAB998BA8DD}" srcOrd="2" destOrd="0" presId="urn:microsoft.com/office/officeart/2005/8/layout/pyramid3"/>
    <dgm:cxn modelId="{DE3F7BCB-6FB5-42CB-986D-A752D80D69F6}" type="presParOf" srcId="{1FD9D911-9083-44D0-A858-FAAB998BA8DD}" destId="{B24227D1-CF39-4DBA-94E6-F4A7FC5D2BB6}" srcOrd="0" destOrd="0" presId="urn:microsoft.com/office/officeart/2005/8/layout/pyramid3"/>
    <dgm:cxn modelId="{C802B396-0C79-40D2-B4CF-27709AF3DCC3}" type="presParOf" srcId="{1FD9D911-9083-44D0-A858-FAAB998BA8DD}" destId="{FC68E624-C348-46F1-9844-C5537BF033B1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3E130F5F-8150-4A37-AD44-60542DC5096E}" type="presParOf" srcId="{0CCD8F41-11DE-47AF-858C-1342650EFD02}" destId="{6CDD7B89-1A84-474C-8BCF-8A43DF5DBEEA}" srcOrd="4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5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6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  <dgm:cxn modelId="{BC74792D-6E46-46EC-AA99-F840222F6FA0}" type="presParOf" srcId="{0CCD8F41-11DE-47AF-858C-1342650EFD02}" destId="{3537C2AC-F8C4-4A41-8AA5-40BB918B303C}" srcOrd="7" destOrd="0" presId="urn:microsoft.com/office/officeart/2005/8/layout/pyramid3"/>
    <dgm:cxn modelId="{6F87FCAE-5031-45C6-A54A-6F9983A23A63}" type="presParOf" srcId="{3537C2AC-F8C4-4A41-8AA5-40BB918B303C}" destId="{B73A4EF0-20AD-47E5-BC68-BC13A9D700DF}" srcOrd="0" destOrd="0" presId="urn:microsoft.com/office/officeart/2005/8/layout/pyramid3"/>
    <dgm:cxn modelId="{31FF8A60-C99D-495E-8F8B-F3FBFCAA962F}" type="presParOf" srcId="{3537C2AC-F8C4-4A41-8AA5-40BB918B303C}" destId="{817F9DDE-9416-4765-B1EA-E9CC7EFD490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176936" y="59096"/>
          <a:ext cx="8052663" cy="58066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50,6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586152" y="59096"/>
        <a:ext cx="5234231" cy="580667"/>
      </dsp:txXfrm>
    </dsp:sp>
    <dsp:sp modelId="{EEE9C29A-2F30-460D-9437-364B33B69BB3}">
      <dsp:nvSpPr>
        <dsp:cNvPr id="0" name=""/>
        <dsp:cNvSpPr/>
      </dsp:nvSpPr>
      <dsp:spPr>
        <a:xfrm rot="10800000">
          <a:off x="511478" y="661834"/>
          <a:ext cx="7203724" cy="68345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расходы </a:t>
          </a:r>
          <a:r>
            <a:rPr lang="ru-RU" sz="1600" kern="1200" dirty="0" smtClean="0"/>
            <a:t>27,1%</a:t>
          </a:r>
          <a:endParaRPr lang="ru-RU" sz="1600" kern="1200" dirty="0"/>
        </a:p>
      </dsp:txBody>
      <dsp:txXfrm rot="-10800000">
        <a:off x="1772130" y="661834"/>
        <a:ext cx="4682421" cy="683454"/>
      </dsp:txXfrm>
    </dsp:sp>
    <dsp:sp modelId="{B24227D1-CF39-4DBA-94E6-F4A7FC5D2BB6}">
      <dsp:nvSpPr>
        <dsp:cNvPr id="0" name=""/>
        <dsp:cNvSpPr/>
      </dsp:nvSpPr>
      <dsp:spPr>
        <a:xfrm rot="10800000">
          <a:off x="1017416" y="1264121"/>
          <a:ext cx="6194767" cy="741090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Культура и кинематография </a:t>
          </a:r>
          <a:r>
            <a:rPr lang="ru-RU" sz="1200" kern="1200" dirty="0" smtClean="0"/>
            <a:t>16,0%</a:t>
          </a:r>
          <a:endParaRPr lang="ru-RU" sz="1200" kern="1200" dirty="0"/>
        </a:p>
      </dsp:txBody>
      <dsp:txXfrm rot="-10800000">
        <a:off x="2101500" y="1264121"/>
        <a:ext cx="4026599" cy="741090"/>
      </dsp:txXfrm>
    </dsp:sp>
    <dsp:sp modelId="{FBB40A3D-76FC-4A55-B0DF-1B6D00AE845B}">
      <dsp:nvSpPr>
        <dsp:cNvPr id="0" name=""/>
        <dsp:cNvSpPr/>
      </dsp:nvSpPr>
      <dsp:spPr>
        <a:xfrm rot="10800000">
          <a:off x="1613875" y="2005212"/>
          <a:ext cx="5001848" cy="57708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</a:t>
          </a:r>
          <a:r>
            <a:rPr lang="ru-RU" sz="1600" kern="1200" dirty="0" smtClean="0"/>
            <a:t>4,1%</a:t>
          </a:r>
          <a:endParaRPr lang="ru-RU" sz="1600" kern="1200" dirty="0"/>
        </a:p>
      </dsp:txBody>
      <dsp:txXfrm rot="-10800000">
        <a:off x="2489199" y="2005212"/>
        <a:ext cx="3251201" cy="577084"/>
      </dsp:txXfrm>
    </dsp:sp>
    <dsp:sp modelId="{78A9B915-B95D-429F-A438-B5E3D8E99534}">
      <dsp:nvSpPr>
        <dsp:cNvPr id="0" name=""/>
        <dsp:cNvSpPr/>
      </dsp:nvSpPr>
      <dsp:spPr>
        <a:xfrm rot="10800000">
          <a:off x="2078336" y="2582297"/>
          <a:ext cx="4072926" cy="57176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</a:t>
          </a:r>
          <a:r>
            <a:rPr lang="ru-RU" sz="1400" kern="1200" dirty="0" smtClean="0"/>
            <a:t>0,9%</a:t>
          </a:r>
          <a:endParaRPr lang="ru-RU" sz="1400" kern="1200" dirty="0"/>
        </a:p>
      </dsp:txBody>
      <dsp:txXfrm rot="-10800000">
        <a:off x="2791098" y="2582297"/>
        <a:ext cx="2647402" cy="571764"/>
      </dsp:txXfrm>
    </dsp:sp>
    <dsp:sp modelId="{C31FBC3A-5569-4B58-ABF0-DD2FBFB14B95}">
      <dsp:nvSpPr>
        <dsp:cNvPr id="0" name=""/>
        <dsp:cNvSpPr/>
      </dsp:nvSpPr>
      <dsp:spPr>
        <a:xfrm rot="10800000">
          <a:off x="2538515" y="3154061"/>
          <a:ext cx="3152568" cy="559499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экономика </a:t>
          </a:r>
          <a:r>
            <a:rPr lang="ru-RU" sz="1000" kern="1200" dirty="0" smtClean="0"/>
            <a:t>0,8%</a:t>
          </a:r>
          <a:endParaRPr lang="ru-RU" sz="1000" kern="1200" dirty="0"/>
        </a:p>
      </dsp:txBody>
      <dsp:txXfrm rot="-10800000">
        <a:off x="3090215" y="3154061"/>
        <a:ext cx="2049169" cy="559499"/>
      </dsp:txXfrm>
    </dsp:sp>
    <dsp:sp modelId="{9F797FD9-7F4D-4C4F-BB23-57DC153B6913}">
      <dsp:nvSpPr>
        <dsp:cNvPr id="0" name=""/>
        <dsp:cNvSpPr/>
      </dsp:nvSpPr>
      <dsp:spPr>
        <a:xfrm rot="10800000">
          <a:off x="3007750" y="3727458"/>
          <a:ext cx="2259182" cy="438559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Национальная безопасность и правоохранительная деятельность </a:t>
          </a:r>
          <a:r>
            <a:rPr lang="ru-RU" sz="900" kern="1200" dirty="0" smtClean="0"/>
            <a:t>0,4%</a:t>
          </a:r>
          <a:endParaRPr lang="ru-RU" sz="900" kern="1200" dirty="0"/>
        </a:p>
      </dsp:txBody>
      <dsp:txXfrm rot="-10800000">
        <a:off x="3403107" y="3727458"/>
        <a:ext cx="1468468" cy="438559"/>
      </dsp:txXfrm>
    </dsp:sp>
    <dsp:sp modelId="{B73A4EF0-20AD-47E5-BC68-BC13A9D700DF}">
      <dsp:nvSpPr>
        <dsp:cNvPr id="0" name=""/>
        <dsp:cNvSpPr/>
      </dsp:nvSpPr>
      <dsp:spPr>
        <a:xfrm rot="10800000">
          <a:off x="3341793" y="4152120"/>
          <a:ext cx="1546013" cy="96044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Образование 0,1%</a:t>
          </a:r>
          <a:endParaRPr lang="ru-RU" sz="1100" kern="1200" dirty="0"/>
        </a:p>
      </dsp:txBody>
      <dsp:txXfrm rot="-10800000">
        <a:off x="3341793" y="4152120"/>
        <a:ext cx="1546013" cy="960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бюджета,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</a:t>
            </a:r>
            <a:r>
              <a:rPr lang="ru-RU" sz="1800" b="1" i="1" dirty="0" smtClean="0"/>
              <a:t>2017г</a:t>
            </a:r>
            <a:r>
              <a:rPr lang="ru-RU" sz="1800" b="1" i="1" dirty="0" smtClean="0"/>
              <a:t>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342555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2018г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3281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2019г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9906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636912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Транспортный налог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2636912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имущ. и зем. отношениям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3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муниципального хозяйства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Начальник 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доход(УСН, ЕСН)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635896" y="2924944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1224136" cy="5904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2400" b="1" dirty="0" smtClean="0"/>
              <a:t>Администрация 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62068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МРИ ФНС РФ №9 по Ростовской области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1660395"/>
            <a:ext cx="3960440" cy="7604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Федеральная служба судебных приставов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780928"/>
            <a:ext cx="3960440" cy="675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 Автоинспекция(ГАИ)  Министерства внутренних дел России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2941" y="368102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Многофункциональный центр (МФЦ)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653136"/>
            <a:ext cx="396044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службы государственной регистрации, кадастра и картографии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606685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миграционной службы России (УФМС)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835696" y="836712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1835696" y="1844824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1835696" y="2938626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flipV="1">
            <a:off x="1835696" y="3861048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1840339" y="4869160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1835696" y="5750829"/>
            <a:ext cx="1944216" cy="431791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47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2017 </a:t>
            </a:r>
            <a:r>
              <a:rPr lang="ru-RU" dirty="0" smtClean="0"/>
              <a:t>год </a:t>
            </a:r>
            <a:r>
              <a:rPr lang="ru-RU" dirty="0"/>
              <a:t>и на плановый период </a:t>
            </a:r>
            <a:r>
              <a:rPr lang="ru-RU" dirty="0" smtClean="0"/>
              <a:t>2018 </a:t>
            </a:r>
            <a:r>
              <a:rPr lang="ru-RU" dirty="0"/>
              <a:t>и </a:t>
            </a:r>
            <a:r>
              <a:rPr lang="ru-RU" dirty="0" smtClean="0"/>
              <a:t>2019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2017-2019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 smtClean="0"/>
              <a:t>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2017 </a:t>
            </a:r>
            <a:r>
              <a:rPr lang="ru-RU" dirty="0"/>
              <a:t>год и на плановый период </a:t>
            </a:r>
            <a:r>
              <a:rPr lang="ru-RU" dirty="0" smtClean="0"/>
              <a:t>2018 </a:t>
            </a:r>
            <a:r>
              <a:rPr lang="ru-RU" dirty="0"/>
              <a:t>и </a:t>
            </a:r>
            <a:r>
              <a:rPr lang="ru-RU" dirty="0" smtClean="0"/>
              <a:t>2019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2017 </a:t>
            </a:r>
            <a:r>
              <a:rPr lang="ru-RU" dirty="0"/>
              <a:t>год и на плановый период </a:t>
            </a:r>
            <a:r>
              <a:rPr lang="ru-RU" dirty="0" smtClean="0"/>
              <a:t>2018 </a:t>
            </a:r>
            <a:r>
              <a:rPr lang="ru-RU" dirty="0"/>
              <a:t>и </a:t>
            </a:r>
            <a:r>
              <a:rPr lang="ru-RU" dirty="0" smtClean="0"/>
              <a:t>2019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821940"/>
              </p:ext>
            </p:extLst>
          </p:nvPr>
        </p:nvGraphicFramePr>
        <p:xfrm>
          <a:off x="251520" y="1124744"/>
          <a:ext cx="8352928" cy="545420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/>
                <a:gridCol w="1590440"/>
                <a:gridCol w="1296144"/>
                <a:gridCol w="1368152"/>
                <a:gridCol w="1944216"/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2016 </a:t>
                      </a:r>
                      <a:r>
                        <a:rPr lang="ru-RU" sz="1600" dirty="0">
                          <a:effectLst/>
                        </a:rPr>
                        <a:t>год)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2017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2018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2019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35778,3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27932,5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30942,7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32226,4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26233,6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27553,0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30542,0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31808,0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663856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доходы</a:t>
                      </a:r>
                    </a:p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9544,7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379,9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400,7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418,9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36323,7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9415,6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839,2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839,2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72 102,0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37 348,1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31 781,9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33 065,6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72 865,1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37 348,1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31 781,9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33 065,6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-764,1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764,1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310309"/>
              </p:ext>
            </p:extLst>
          </p:nvPr>
        </p:nvGraphicFramePr>
        <p:xfrm>
          <a:off x="611560" y="1052733"/>
          <a:ext cx="8424937" cy="554447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28052"/>
                <a:gridCol w="3710564"/>
                <a:gridCol w="780086"/>
                <a:gridCol w="740028"/>
                <a:gridCol w="646126"/>
                <a:gridCol w="720081"/>
              </a:tblGrid>
              <a:tr h="1796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2016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2017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2018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2019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2045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30 318,7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26117,9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26865,8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28125,5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29637,1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25666,2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26395,5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27638,9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93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13817,0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14632,4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15361,7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16605,1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8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13817,0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14632,4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15361,7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16605,1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8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1 03 00000 00 0000 000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3732,7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8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1 03 02000 00 0000 110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Акцизы по подакцизным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товарам (продукции), производимым на территории Российской федерации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3732,7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208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3501,4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3390,0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3390,0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3390,0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3501,4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3390,0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3390,0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3390,0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8586,0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7643,8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7643,8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7643,8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2213,2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2147,2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2147,2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2147,2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6372,8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5496,6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5496,6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5496,6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436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681,6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451,7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470,3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486,6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6318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427,1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259,1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270,9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280,8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8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214,0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152,1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158,9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5732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</a:t>
            </a:r>
            <a:r>
              <a:rPr lang="ru-RU" sz="3600" i="1" dirty="0" smtClean="0">
                <a:latin typeface="Arial Narrow" pitchFamily="34" charset="0"/>
              </a:rPr>
              <a:t>2017г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16059740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317280"/>
              </p:ext>
            </p:extLst>
          </p:nvPr>
        </p:nvGraphicFramePr>
        <p:xfrm>
          <a:off x="539552" y="1052737"/>
          <a:ext cx="8208913" cy="541039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24536"/>
                <a:gridCol w="1008112"/>
                <a:gridCol w="864096"/>
                <a:gridCol w="792088"/>
                <a:gridCol w="720081"/>
              </a:tblGrid>
              <a:tr h="21084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2016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93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36323,7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5221,6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839,2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839,2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10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24969,0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12656,2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12542,5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12831,0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10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 6939,4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12656,0</a:t>
                      </a: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12542,3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12830,8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6507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поселений </a:t>
                      </a:r>
                      <a:r>
                        <a:rPr lang="ru-RU" sz="1400" dirty="0">
                          <a:effectLst/>
                        </a:rPr>
                        <a:t>для компенсации дополнительных </a:t>
                      </a:r>
                    </a:p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расходов, возникших в результате решений, принятых органами власти другого уровня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327,9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из </a:t>
                      </a:r>
                      <a:r>
                        <a:rPr lang="ru-RU" sz="1400" dirty="0" smtClean="0">
                          <a:effectLst/>
                        </a:rPr>
                        <a:t>бюджетов </a:t>
                      </a:r>
                      <a:r>
                        <a:rPr lang="ru-RU" sz="1400" dirty="0">
                          <a:effectLst/>
                        </a:rPr>
                        <a:t>муниципальных районов на осуществление части полномочий по решению вопросов </a:t>
                      </a:r>
                    </a:p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местного значения в соответствии с заключенными соглашениями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1539,0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655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r>
                        <a:rPr lang="ru-RU" sz="1400" dirty="0" smtClean="0">
                          <a:effectLst/>
                        </a:rPr>
                        <a:t>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16577,1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_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_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655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6.Возврат остатков субсидий, субвенций и иных межбюджетных трансфертов, имеющих целевое назначение, прошлых лет из бюджетов 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-414,6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</a:t>
            </a:r>
            <a:r>
              <a:rPr lang="ru-RU" sz="4800" b="1" dirty="0" smtClean="0">
                <a:solidFill>
                  <a:srgbClr val="002060"/>
                </a:solidFill>
              </a:rPr>
              <a:t>2017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2018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2019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</a:t>
            </a:r>
            <a:r>
              <a:rPr lang="ru-RU" sz="1800" i="1" dirty="0" smtClean="0"/>
              <a:t>2017г</a:t>
            </a:r>
            <a:r>
              <a:rPr lang="ru-RU" sz="1800" i="1" dirty="0" smtClean="0"/>
              <a:t>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827830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1306</TotalTime>
  <Words>808</Words>
  <Application>Microsoft Office PowerPoint</Application>
  <PresentationFormat>Экран (4:3)</PresentationFormat>
  <Paragraphs>263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Формирование бюджета,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2017г.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2017 год и на плановый период 2018 и 2019 годов</vt:lpstr>
      <vt:lpstr>Структура расходов бюджета Зимовниковского сельского поселения в 2017г.</vt:lpstr>
      <vt:lpstr>Расходы бюджета Зимовниковского сельского поселения на 2017г.</vt:lpstr>
      <vt:lpstr>Расходы бюджета Зимовниковского сельского поселения на 2018г.</vt:lpstr>
      <vt:lpstr>Расходы бюджета Зимовниковского сельского поселения на 2019г.</vt:lpstr>
      <vt:lpstr>Координационная комиссия по поступлению налогов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108</cp:revision>
  <dcterms:created xsi:type="dcterms:W3CDTF">2013-09-11T11:57:32Z</dcterms:created>
  <dcterms:modified xsi:type="dcterms:W3CDTF">2016-12-23T07:33:31Z</dcterms:modified>
</cp:coreProperties>
</file>