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29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74" d="100"/>
          <a:sy n="74" d="100"/>
        </p:scale>
        <p:origin x="60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67663.7</c:v>
                </c:pt>
                <c:pt idx="1">
                  <c:v>62660.9</c:v>
                </c:pt>
                <c:pt idx="2">
                  <c:v>59485.5</c:v>
                </c:pt>
                <c:pt idx="3">
                  <c:v>58542.3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BC2-4568-9B67-C549E1C1CEF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BC2-4568-9B67-C549E1C1CEF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BC2-4568-9B67-C549E1C1CEF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BC2-4568-9B67-C549E1C1CE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14275.5</c:v>
                </c:pt>
                <c:pt idx="1">
                  <c:v>6000</c:v>
                </c:pt>
                <c:pt idx="2">
                  <c:v>2376.5</c:v>
                </c:pt>
                <c:pt idx="3">
                  <c:v>14900.9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Культура, кинематография</c:v>
                </c:pt>
                <c:pt idx="5">
                  <c:v>Физическая культура и спорт</c:v>
                </c:pt>
                <c:pt idx="6">
                  <c:v>Образование </c:v>
                </c:pt>
                <c:pt idx="7">
                  <c:v>Межбюджетные трансферты общего характера из бюджетной системы РФ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18807.400000000001</c:v>
                </c:pt>
                <c:pt idx="1">
                  <c:v>195</c:v>
                </c:pt>
                <c:pt idx="2">
                  <c:v>1050</c:v>
                </c:pt>
                <c:pt idx="3">
                  <c:v>21829.8</c:v>
                </c:pt>
                <c:pt idx="4">
                  <c:v>14100</c:v>
                </c:pt>
                <c:pt idx="5">
                  <c:v>2600</c:v>
                </c:pt>
                <c:pt idx="6">
                  <c:v>52</c:v>
                </c:pt>
                <c:pt idx="7">
                  <c:v>89</c:v>
                </c:pt>
                <c:pt idx="8">
                  <c:v>687.3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731-922A-FD5561707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Образование</c:v>
                </c:pt>
                <c:pt idx="7">
                  <c:v>Межбюджетные трансферты общего характера их бюджетной системы РФ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22792.1</c:v>
                </c:pt>
                <c:pt idx="1">
                  <c:v>195</c:v>
                </c:pt>
                <c:pt idx="2">
                  <c:v>1050</c:v>
                </c:pt>
                <c:pt idx="3">
                  <c:v>16901.900000000001</c:v>
                </c:pt>
                <c:pt idx="4">
                  <c:v>14100</c:v>
                </c:pt>
                <c:pt idx="5">
                  <c:v>687.3</c:v>
                </c:pt>
                <c:pt idx="6">
                  <c:v>52</c:v>
                </c:pt>
                <c:pt idx="7">
                  <c:v>164</c:v>
                </c:pt>
                <c:pt idx="8">
                  <c:v>2600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</a:t>
          </a:r>
          <a:r>
            <a:rPr lang="ru-RU" sz="1600" dirty="0" smtClean="0"/>
            <a:t>29,1%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4,1%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</a:t>
          </a:r>
          <a:r>
            <a:rPr lang="ru-RU" sz="1000" dirty="0" smtClean="0"/>
            <a:t>0,3 </a:t>
          </a:r>
          <a:r>
            <a:rPr lang="ru-RU" sz="1000" dirty="0" smtClean="0"/>
            <a:t>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39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1,1%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24,4</a:t>
          </a:r>
          <a:r>
            <a:rPr lang="ru-RU" sz="1600" dirty="0" smtClean="0"/>
            <a:t>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экономики 1,7%</a:t>
          </a:r>
          <a:endParaRPr lang="ru-RU" sz="1600" dirty="0" smtClean="0"/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МБТ </a:t>
          </a:r>
          <a:r>
            <a:rPr lang="ru-RU" sz="900" dirty="0" smtClean="0"/>
            <a:t>0,3</a:t>
          </a:r>
          <a:endParaRPr lang="ru-RU" sz="900" dirty="0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  <dgm:t>
        <a:bodyPr/>
        <a:lstStyle/>
        <a:p>
          <a:endParaRPr lang="ru-RU"/>
        </a:p>
      </dgm:t>
    </dgm:pt>
    <dgm:pt modelId="{C2406979-E8BA-4465-BC71-FB33630DD0D4}" type="pres">
      <dgm:prSet presAssocID="{9DDA30F1-98D2-4359-B233-ABBA2E88C44C}" presName="level" presStyleLbl="node1" presStyleIdx="0" presStyleCnt="8" custScaleX="10000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  <dgm:t>
        <a:bodyPr/>
        <a:lstStyle/>
        <a:p>
          <a:endParaRPr lang="ru-RU"/>
        </a:p>
      </dgm:t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  <dgm:t>
        <a:bodyPr/>
        <a:lstStyle/>
        <a:p>
          <a:endParaRPr lang="ru-RU"/>
        </a:p>
      </dgm:t>
    </dgm:pt>
    <dgm:pt modelId="{51AB90DC-7651-4E8A-BFD5-1610676F07B8}" type="pres">
      <dgm:prSet presAssocID="{4D1116A6-668E-45D4-A216-B7E4458FBE93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  <dgm:t>
        <a:bodyPr/>
        <a:lstStyle/>
        <a:p>
          <a:endParaRPr lang="ru-RU"/>
        </a:p>
      </dgm:t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  <dgm:t>
        <a:bodyPr/>
        <a:lstStyle/>
        <a:p>
          <a:endParaRPr lang="ru-RU"/>
        </a:p>
      </dgm:t>
    </dgm:pt>
    <dgm:pt modelId="{A0035297-718F-4E38-97D0-3A432A08B70C}" type="pres">
      <dgm:prSet presAssocID="{0F8CF0D2-52F8-43A6-99C6-FC6D771B8BBB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  <dgm:t>
        <a:bodyPr/>
        <a:lstStyle/>
        <a:p>
          <a:endParaRPr lang="ru-RU"/>
        </a:p>
      </dgm:t>
    </dgm:pt>
    <dgm:pt modelId="{78A9B915-B95D-429F-A438-B5E3D8E99534}" type="pres">
      <dgm:prSet presAssocID="{712C064F-A370-42AB-9EFF-4B824EEF4C61}" presName="level" presStyleLbl="node1" presStyleIdx="5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  <dgm:t>
        <a:bodyPr/>
        <a:lstStyle/>
        <a:p>
          <a:endParaRPr lang="ru-RU"/>
        </a:p>
      </dgm:t>
    </dgm:pt>
    <dgm:pt modelId="{C31FBC3A-5569-4B58-ABF0-DD2FBFB14B95}" type="pres">
      <dgm:prSet presAssocID="{982DA468-8AE9-470B-9426-842C032F8133}" presName="level" presStyleLbl="node1" presStyleIdx="6" presStyleCnt="8" custScaleX="112187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  <dgm:t>
        <a:bodyPr/>
        <a:lstStyle/>
        <a:p>
          <a:endParaRPr lang="ru-RU"/>
        </a:p>
      </dgm:t>
    </dgm:pt>
    <dgm:pt modelId="{9F797FD9-7F4D-4C4F-BB23-57DC153B6913}" type="pres">
      <dgm:prSet presAssocID="{6F75F408-2812-41A2-8CBB-7B69F24ADDFD}" presName="level" presStyleLbl="node1" presStyleIdx="7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0" y="56665"/>
          <a:ext cx="8229599" cy="55677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39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440180" y="56665"/>
        <a:ext cx="5349240" cy="556778"/>
      </dsp:txXfrm>
    </dsp:sp>
    <dsp:sp modelId="{EEE9C29A-2F30-460D-9437-364B33B69BB3}">
      <dsp:nvSpPr>
        <dsp:cNvPr id="0" name=""/>
        <dsp:cNvSpPr/>
      </dsp:nvSpPr>
      <dsp:spPr>
        <a:xfrm rot="10800000">
          <a:off x="492484" y="634606"/>
          <a:ext cx="7241697" cy="65533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</a:t>
          </a:r>
          <a:r>
            <a:rPr lang="ru-RU" sz="1600" kern="1200" dirty="0" smtClean="0"/>
            <a:t>29,1%</a:t>
          </a:r>
          <a:endParaRPr lang="ru-RU" sz="1600" kern="1200" dirty="0"/>
        </a:p>
      </dsp:txBody>
      <dsp:txXfrm rot="-10800000">
        <a:off x="1759781" y="634606"/>
        <a:ext cx="4707103" cy="655337"/>
      </dsp:txXfrm>
    </dsp:sp>
    <dsp:sp modelId="{51AB90DC-7651-4E8A-BFD5-1610676F07B8}">
      <dsp:nvSpPr>
        <dsp:cNvPr id="0" name=""/>
        <dsp:cNvSpPr/>
      </dsp:nvSpPr>
      <dsp:spPr>
        <a:xfrm rot="10800000">
          <a:off x="975559" y="1212115"/>
          <a:ext cx="6278481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24,4</a:t>
          </a:r>
          <a:r>
            <a:rPr lang="ru-RU" sz="1600" kern="1200" dirty="0" smtClean="0"/>
            <a:t>%</a:t>
          </a:r>
          <a:endParaRPr lang="ru-RU" kern="1200" dirty="0"/>
        </a:p>
      </dsp:txBody>
      <dsp:txXfrm rot="-10800000">
        <a:off x="2074293" y="1212115"/>
        <a:ext cx="4081012" cy="920934"/>
      </dsp:txXfrm>
    </dsp:sp>
    <dsp:sp modelId="{FBB40A3D-76FC-4A55-B0DF-1B6D00AE845B}">
      <dsp:nvSpPr>
        <dsp:cNvPr id="0" name=""/>
        <dsp:cNvSpPr/>
      </dsp:nvSpPr>
      <dsp:spPr>
        <a:xfrm rot="10800000">
          <a:off x="1716764" y="2133050"/>
          <a:ext cx="4796071" cy="5533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4,1%</a:t>
          </a:r>
          <a:endParaRPr lang="ru-RU" sz="1600" kern="1200" dirty="0"/>
        </a:p>
      </dsp:txBody>
      <dsp:txXfrm rot="-10800000">
        <a:off x="2556076" y="2133050"/>
        <a:ext cx="3117446" cy="553343"/>
      </dsp:txXfrm>
    </dsp:sp>
    <dsp:sp modelId="{A0035297-718F-4E38-97D0-3A432A08B70C}">
      <dsp:nvSpPr>
        <dsp:cNvPr id="0" name=""/>
        <dsp:cNvSpPr/>
      </dsp:nvSpPr>
      <dsp:spPr>
        <a:xfrm rot="10800000">
          <a:off x="2162117" y="2686393"/>
          <a:ext cx="3905365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экономики 1,7%</a:t>
          </a:r>
          <a:endParaRPr lang="ru-RU" sz="1600" kern="1200" dirty="0" smtClean="0"/>
        </a:p>
      </dsp:txBody>
      <dsp:txXfrm rot="-10800000">
        <a:off x="2845556" y="2686393"/>
        <a:ext cx="2538487" cy="920934"/>
      </dsp:txXfrm>
    </dsp:sp>
    <dsp:sp modelId="{78A9B915-B95D-429F-A438-B5E3D8E99534}">
      <dsp:nvSpPr>
        <dsp:cNvPr id="0" name=""/>
        <dsp:cNvSpPr/>
      </dsp:nvSpPr>
      <dsp:spPr>
        <a:xfrm rot="10800000">
          <a:off x="2903322" y="3607328"/>
          <a:ext cx="2422954" cy="54824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1,1%</a:t>
          </a:r>
          <a:endParaRPr lang="ru-RU" sz="1400" kern="1200" dirty="0"/>
        </a:p>
      </dsp:txBody>
      <dsp:txXfrm rot="-10800000">
        <a:off x="3327339" y="3607328"/>
        <a:ext cx="1574920" cy="548241"/>
      </dsp:txXfrm>
    </dsp:sp>
    <dsp:sp modelId="{C31FBC3A-5569-4B58-ABF0-DD2FBFB14B95}">
      <dsp:nvSpPr>
        <dsp:cNvPr id="0" name=""/>
        <dsp:cNvSpPr/>
      </dsp:nvSpPr>
      <dsp:spPr>
        <a:xfrm rot="10800000">
          <a:off x="3250701" y="4155569"/>
          <a:ext cx="1728197" cy="53648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</a:t>
          </a:r>
          <a:r>
            <a:rPr lang="ru-RU" sz="1000" kern="1200" dirty="0" smtClean="0"/>
            <a:t>0,3 </a:t>
          </a:r>
          <a:r>
            <a:rPr lang="ru-RU" sz="1000" kern="1200" dirty="0" smtClean="0"/>
            <a:t>%</a:t>
          </a:r>
          <a:endParaRPr lang="ru-RU" sz="1000" kern="1200" dirty="0"/>
        </a:p>
      </dsp:txBody>
      <dsp:txXfrm rot="-10800000">
        <a:off x="3553135" y="4155569"/>
        <a:ext cx="1123328" cy="536481"/>
      </dsp:txXfrm>
    </dsp:sp>
    <dsp:sp modelId="{9F797FD9-7F4D-4C4F-BB23-57DC153B6913}">
      <dsp:nvSpPr>
        <dsp:cNvPr id="0" name=""/>
        <dsp:cNvSpPr/>
      </dsp:nvSpPr>
      <dsp:spPr>
        <a:xfrm rot="10800000">
          <a:off x="3782040" y="4692050"/>
          <a:ext cx="679070" cy="4205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МБТ </a:t>
          </a:r>
          <a:r>
            <a:rPr lang="ru-RU" sz="900" kern="1200" dirty="0" smtClean="0"/>
            <a:t>0,3</a:t>
          </a:r>
          <a:endParaRPr lang="ru-RU" sz="900" kern="1200" dirty="0"/>
        </a:p>
      </dsp:txBody>
      <dsp:txXfrm rot="-10800000">
        <a:off x="3782040" y="4692050"/>
        <a:ext cx="679070" cy="42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проекта бюджета на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2024-2026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2025г.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28678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2026г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6265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доход(ЕСХН)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2024 </a:t>
            </a:r>
            <a:r>
              <a:rPr lang="ru-RU" dirty="0" smtClean="0"/>
              <a:t>год </a:t>
            </a:r>
            <a:r>
              <a:rPr lang="ru-RU" dirty="0"/>
              <a:t>и на плановый период </a:t>
            </a:r>
            <a:r>
              <a:rPr lang="ru-RU" dirty="0" smtClean="0"/>
              <a:t>2025 </a:t>
            </a:r>
            <a:r>
              <a:rPr lang="ru-RU" dirty="0"/>
              <a:t>и </a:t>
            </a:r>
            <a:r>
              <a:rPr lang="ru-RU" dirty="0" smtClean="0"/>
              <a:t>2026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2024-2026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2024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2025 </a:t>
            </a:r>
            <a:r>
              <a:rPr lang="ru-RU" dirty="0"/>
              <a:t>и </a:t>
            </a:r>
            <a:r>
              <a:rPr lang="ru-RU" dirty="0" smtClean="0"/>
              <a:t>2026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2024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2025 </a:t>
            </a:r>
            <a:r>
              <a:rPr lang="ru-RU" dirty="0"/>
              <a:t>и </a:t>
            </a:r>
            <a:r>
              <a:rPr lang="ru-RU" dirty="0" smtClean="0"/>
              <a:t>2026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581697"/>
              </p:ext>
            </p:extLst>
          </p:nvPr>
        </p:nvGraphicFramePr>
        <p:xfrm>
          <a:off x="251520" y="1124744"/>
          <a:ext cx="8352928" cy="525528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2024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2025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2026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33158,1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42 788,8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43587,8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44234,3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32655,7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42072,5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42875,1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43 525,7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502,4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716,3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712,1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708,6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24 874,9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19872,1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15897,7</a:t>
                      </a:r>
                      <a:endParaRPr lang="ru-RU" sz="1600" baseline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14308,0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68236,5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62600,9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59485,5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58542,3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71142,0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62600,9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59485,5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58542,3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-2 905,5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2 905,5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767025"/>
              </p:ext>
            </p:extLst>
          </p:nvPr>
        </p:nvGraphicFramePr>
        <p:xfrm>
          <a:off x="323528" y="1052733"/>
          <a:ext cx="8712969" cy="493541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2025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2026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33158,1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42788,8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43587,8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44234,3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15822,2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14275,5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15078,7</a:t>
                      </a:r>
                      <a:endParaRPr lang="ru-RU" sz="1200" b="0" i="0" u="none" strike="noStrike" baseline="0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15728,7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15822,2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14275,5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15078,7</a:t>
                      </a:r>
                      <a:endParaRPr lang="ru-RU" sz="1200" b="0" i="0" u="none" strike="noStrike" baseline="0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15728,7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098,3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6000,0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6000,0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6000,0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098,3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6000,0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6000,0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6000,0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10735,2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21797,0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21797,0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21797,0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2376,5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2376,5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2376,5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8302,7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19420,5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19420,5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19420,5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353,8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551,4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541,4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148,6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2347261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0048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2024г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82113792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483133"/>
              </p:ext>
            </p:extLst>
          </p:nvPr>
        </p:nvGraphicFramePr>
        <p:xfrm>
          <a:off x="107506" y="1052737"/>
          <a:ext cx="8928991" cy="329896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2023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874,9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21 041,4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14 330,4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6 483,6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8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19 871,9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19 871,9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15 897,5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14 307,8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Дотации бюджетам сельских поселений на поддержку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</a:rPr>
                        <a:t> мер по обеспечению сбалансированности бюджетов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638,2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Иные межбюджетные трансферты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14568,1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256571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2024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2025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2026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2024г.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302823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</TotalTime>
  <Words>630</Words>
  <Application>Microsoft Office PowerPoint</Application>
  <PresentationFormat>Экран (4:3)</PresentationFormat>
  <Paragraphs>218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Тема Office</vt:lpstr>
      <vt:lpstr>Формирование проекта бюджета на 2024-2026 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2024г.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2024 год и на плановый период 2025 и 2026 годов</vt:lpstr>
      <vt:lpstr>Структура расходов бюджета Зимовниковского сельского поселения в 2024г.</vt:lpstr>
      <vt:lpstr>Расходы бюджета Зимовниковского сельского поселения на 2025г.</vt:lpstr>
      <vt:lpstr>Расходы бюджета Зимовниковского сельского поселения на 2026г.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159</cp:revision>
  <dcterms:created xsi:type="dcterms:W3CDTF">2013-09-11T11:57:32Z</dcterms:created>
  <dcterms:modified xsi:type="dcterms:W3CDTF">2025-01-20T12:01:06Z</dcterms:modified>
</cp:coreProperties>
</file>