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5"/>
  </p:notesMasterIdLst>
  <p:sldIdLst>
    <p:sldId id="256" r:id="rId2"/>
    <p:sldId id="285" r:id="rId3"/>
    <p:sldId id="257" r:id="rId4"/>
    <p:sldId id="289" r:id="rId5"/>
    <p:sldId id="296" r:id="rId6"/>
    <p:sldId id="297" r:id="rId7"/>
    <p:sldId id="269" r:id="rId8"/>
    <p:sldId id="271" r:id="rId9"/>
    <p:sldId id="298" r:id="rId10"/>
    <p:sldId id="299" r:id="rId11"/>
    <p:sldId id="300" r:id="rId12"/>
    <p:sldId id="301" r:id="rId13"/>
    <p:sldId id="295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FD0F851-EC5A-4D38-B0AD-8093EC10F338}" styleName="Светлый стиль 1 -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D083AE6-46FA-4A59-8FB0-9F97EB10719F}" styleName="Светлый стиль 3 -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0505E3EF-67EA-436B-97B2-0124C06EBD24}" styleName="Средний стиль 4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88" autoAdjust="0"/>
    <p:restoredTop sz="91511" autoAdjust="0"/>
  </p:normalViewPr>
  <p:slideViewPr>
    <p:cSldViewPr>
      <p:cViewPr varScale="1">
        <p:scale>
          <a:sx n="115" d="100"/>
          <a:sy n="115" d="100"/>
        </p:scale>
        <p:origin x="1500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495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Лист1!$A$2:$A$5</c:f>
              <c:numCache>
                <c:formatCode>General</c:formatCode>
                <c:ptCount val="4"/>
                <c:pt idx="0">
                  <c:v>2024</c:v>
                </c:pt>
                <c:pt idx="1">
                  <c:v>2025</c:v>
                </c:pt>
                <c:pt idx="2">
                  <c:v>2026</c:v>
                </c:pt>
                <c:pt idx="3">
                  <c:v>2027</c:v>
                </c:pt>
              </c:numCache>
            </c:num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67663.7</c:v>
                </c:pt>
                <c:pt idx="1">
                  <c:v>62236.2</c:v>
                </c:pt>
                <c:pt idx="2">
                  <c:v>56466.1</c:v>
                </c:pt>
                <c:pt idx="3">
                  <c:v>49299.8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840-4926-AB41-6C9872BF63A2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Ряд 2</c:v>
                </c:pt>
              </c:strCache>
            </c:strRef>
          </c:tx>
          <c:invertIfNegative val="0"/>
          <c:cat>
            <c:numRef>
              <c:f>Лист1!$A$2:$A$5</c:f>
              <c:numCache>
                <c:formatCode>General</c:formatCode>
                <c:ptCount val="4"/>
                <c:pt idx="0">
                  <c:v>2024</c:v>
                </c:pt>
                <c:pt idx="1">
                  <c:v>2025</c:v>
                </c:pt>
                <c:pt idx="2">
                  <c:v>2026</c:v>
                </c:pt>
                <c:pt idx="3">
                  <c:v>2027</c:v>
                </c:pt>
              </c:numCache>
            </c:num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840-4926-AB41-6C9872BF63A2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Ряд 3</c:v>
                </c:pt>
              </c:strCache>
            </c:strRef>
          </c:tx>
          <c:invertIfNegative val="0"/>
          <c:cat>
            <c:numRef>
              <c:f>Лист1!$A$2:$A$5</c:f>
              <c:numCache>
                <c:formatCode>General</c:formatCode>
                <c:ptCount val="4"/>
                <c:pt idx="0">
                  <c:v>2024</c:v>
                </c:pt>
                <c:pt idx="1">
                  <c:v>2025</c:v>
                </c:pt>
                <c:pt idx="2">
                  <c:v>2026</c:v>
                </c:pt>
                <c:pt idx="3">
                  <c:v>2027</c:v>
                </c:pt>
              </c:numCache>
            </c:num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840-4926-AB41-6C9872BF63A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83779968"/>
        <c:axId val="83781504"/>
      </c:barChart>
      <c:catAx>
        <c:axId val="837799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83781504"/>
        <c:crosses val="autoZero"/>
        <c:auto val="1"/>
        <c:lblAlgn val="ctr"/>
        <c:lblOffset val="100"/>
        <c:noMultiLvlLbl val="0"/>
      </c:catAx>
      <c:valAx>
        <c:axId val="8378150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8377996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/>
              <a:t>Тыс.руб.</a:t>
            </a:r>
          </a:p>
        </c:rich>
      </c:tx>
      <c:layout/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6"/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0-7BC2-4568-9B67-C549E1C1CEF8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1-7BC2-4568-9B67-C549E1C1CEF8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2-7BC2-4568-9B67-C549E1C1CEF8}"/>
              </c:ext>
            </c:extLst>
          </c:dPt>
          <c:dPt>
            <c:idx val="3"/>
            <c:bubble3D val="0"/>
            <c:extLst>
              <c:ext xmlns:c16="http://schemas.microsoft.com/office/drawing/2014/chart" uri="{C3380CC4-5D6E-409C-BE32-E72D297353CC}">
                <c16:uniqueId val="{00000003-7BC2-4568-9B67-C549E1C1CEF8}"/>
              </c:ext>
            </c:extLst>
          </c:dPt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Лист1!$A$2:$A$5</c:f>
              <c:strCache>
                <c:ptCount val="4"/>
                <c:pt idx="0">
                  <c:v>НДФЛ</c:v>
                </c:pt>
                <c:pt idx="1">
                  <c:v>Единый с/х налог</c:v>
                </c:pt>
                <c:pt idx="2">
                  <c:v>Налог на имущество физ.лиц.</c:v>
                </c:pt>
                <c:pt idx="3">
                  <c:v>Земельный налог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15800</c:v>
                </c:pt>
                <c:pt idx="1">
                  <c:v>7148.8</c:v>
                </c:pt>
                <c:pt idx="2">
                  <c:v>2485</c:v>
                </c:pt>
                <c:pt idx="3">
                  <c:v>14900.9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BC2-4568-9B67-C549E1C1CEF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64111821987416717"/>
          <c:y val="0"/>
          <c:w val="0.3067677585632248"/>
          <c:h val="0.50599815982887664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/>
              <a:t>Тыс.руб.</a:t>
            </a:r>
          </a:p>
        </c:rich>
      </c:tx>
      <c:layout/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Лист1!$A$2:$A$9</c:f>
              <c:strCache>
                <c:ptCount val="8"/>
                <c:pt idx="0">
                  <c:v>Общегосударственные вопросы</c:v>
                </c:pt>
                <c:pt idx="1">
                  <c:v>Национальная безопасность и правоохранительная деятельность</c:v>
                </c:pt>
                <c:pt idx="2">
                  <c:v>Национальная экономика</c:v>
                </c:pt>
                <c:pt idx="3">
                  <c:v>Жилищно- коммунальное хозяйство</c:v>
                </c:pt>
                <c:pt idx="4">
                  <c:v>Культура, кинематография</c:v>
                </c:pt>
                <c:pt idx="5">
                  <c:v>Физическая культура и спорт</c:v>
                </c:pt>
                <c:pt idx="6">
                  <c:v>Межбюджетные трансферты общего характера из бюджетной системы РФ</c:v>
                </c:pt>
                <c:pt idx="7">
                  <c:v>Социальная политика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20455.2</c:v>
                </c:pt>
                <c:pt idx="1">
                  <c:v>147</c:v>
                </c:pt>
                <c:pt idx="2">
                  <c:v>450</c:v>
                </c:pt>
                <c:pt idx="3">
                  <c:v>23608.400000000001</c:v>
                </c:pt>
                <c:pt idx="4">
                  <c:v>13950</c:v>
                </c:pt>
                <c:pt idx="5">
                  <c:v>2700</c:v>
                </c:pt>
                <c:pt idx="6">
                  <c:v>164</c:v>
                </c:pt>
                <c:pt idx="7">
                  <c:v>650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F70-4731-922A-FD5561707FD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69531860600758244"/>
          <c:y val="0.2091660934921474"/>
          <c:w val="0.29542213473315837"/>
          <c:h val="0.73521369927239799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Тыс. рублей</a:t>
            </a:r>
            <a:endParaRPr lang="ru-RU" dirty="0"/>
          </a:p>
        </c:rich>
      </c:tx>
      <c:layout/>
      <c:overlay val="0"/>
    </c:title>
    <c:autoTitleDeleted val="0"/>
    <c:plotArea>
      <c:layout/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effectLst>
              <a:glow rad="139700">
                <a:schemeClr val="accent3">
                  <a:satMod val="175000"/>
                  <a:alpha val="40000"/>
                </a:schemeClr>
              </a:glow>
            </a:effectLst>
            <a:scene3d>
              <a:camera prst="orthographicFront"/>
              <a:lightRig rig="threePt" dir="t"/>
            </a:scene3d>
            <a:sp3d>
              <a:bevelT/>
            </a:sp3d>
          </c:spPr>
          <c:dLbls>
            <c:dLbl>
              <c:idx val="6"/>
              <c:layout>
                <c:manualLayout>
                  <c:x val="0"/>
                  <c:y val="-4.20904899134173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4228-46F6-9B71-D19A4E9C5CD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Лист1!$A$2:$A$9</c:f>
              <c:strCache>
                <c:ptCount val="8"/>
                <c:pt idx="0">
                  <c:v>Общегосударственные расходы</c:v>
                </c:pt>
                <c:pt idx="1">
                  <c:v>Национальная безопасность и правоохранительная деятельность</c:v>
                </c:pt>
                <c:pt idx="2">
                  <c:v>Национальная экономики</c:v>
                </c:pt>
                <c:pt idx="3">
                  <c:v>Жилищно-коммунальное хозяйство</c:v>
                </c:pt>
                <c:pt idx="4">
                  <c:v>Культура, кинематография</c:v>
                </c:pt>
                <c:pt idx="5">
                  <c:v>Социальная политика</c:v>
                </c:pt>
                <c:pt idx="6">
                  <c:v>Межбюджетные трансферты общего характера их бюджетной системы РФ</c:v>
                </c:pt>
                <c:pt idx="7">
                  <c:v>Физическая культура и спорт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21316.9</c:v>
                </c:pt>
                <c:pt idx="1">
                  <c:v>147</c:v>
                </c:pt>
                <c:pt idx="2">
                  <c:v>450</c:v>
                </c:pt>
                <c:pt idx="3">
                  <c:v>16976.599999999999</c:v>
                </c:pt>
                <c:pt idx="4">
                  <c:v>13950</c:v>
                </c:pt>
                <c:pt idx="5">
                  <c:v>761.6</c:v>
                </c:pt>
                <c:pt idx="6">
                  <c:v>164</c:v>
                </c:pt>
                <c:pt idx="7">
                  <c:v>2700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228-46F6-9B71-D19A4E9C5CD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  <c:spPr>
        <a:effectLst>
          <a:glow rad="139700">
            <a:schemeClr val="accent3">
              <a:satMod val="175000"/>
              <a:alpha val="40000"/>
            </a:schemeClr>
          </a:glow>
        </a:effectLst>
      </c:spPr>
    </c:plotArea>
    <c:legend>
      <c:legendPos val="r"/>
      <c:layout/>
      <c:overlay val="0"/>
      <c:txPr>
        <a:bodyPr/>
        <a:lstStyle/>
        <a:p>
          <a:pPr>
            <a:defRPr sz="1200"/>
          </a:pPr>
          <a:endParaRPr lang="ru-RU"/>
        </a:p>
      </c:txPr>
    </c:legend>
    <c:plotVisOnly val="1"/>
    <c:dispBlanksAs val="gap"/>
    <c:showDLblsOverMax val="0"/>
  </c:chart>
  <c:spPr>
    <a:effectLst/>
  </c:spPr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Тыс. рублей</a:t>
            </a:r>
            <a:endParaRPr lang="ru-RU" dirty="0"/>
          </a:p>
        </c:rich>
      </c:tx>
      <c:layout/>
      <c:overlay val="0"/>
    </c:title>
    <c:autoTitleDeleted val="0"/>
    <c:plotArea>
      <c:layout/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effectLst>
              <a:glow rad="139700">
                <a:schemeClr val="accent3">
                  <a:satMod val="175000"/>
                  <a:alpha val="40000"/>
                </a:schemeClr>
              </a:glow>
            </a:effectLst>
            <a:scene3d>
              <a:camera prst="orthographicFront"/>
              <a:lightRig rig="threePt" dir="t"/>
            </a:scene3d>
            <a:sp3d>
              <a:bevelT/>
            </a:sp3d>
          </c:spPr>
          <c:dLbls>
            <c:dLbl>
              <c:idx val="1"/>
              <c:layout>
                <c:manualLayout>
                  <c:x val="3.0864197530864196E-3"/>
                  <c:y val="4.48965225743118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F4D2-49B5-808A-5660F8A7B10A}"/>
                </c:ext>
              </c:extLst>
            </c:dLbl>
            <c:dLbl>
              <c:idx val="2"/>
              <c:layout>
                <c:manualLayout>
                  <c:x val="4.6296296296296294E-3"/>
                  <c:y val="-4.20904899134173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F4D2-49B5-808A-5660F8A7B10A}"/>
                </c:ext>
              </c:extLst>
            </c:dLbl>
            <c:dLbl>
              <c:idx val="6"/>
              <c:layout>
                <c:manualLayout>
                  <c:x val="0"/>
                  <c:y val="-4.20904899134173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F4D2-49B5-808A-5660F8A7B10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Лист1!$A$2:$A$9</c:f>
              <c:strCache>
                <c:ptCount val="8"/>
                <c:pt idx="0">
                  <c:v>Общегосударственные расходы</c:v>
                </c:pt>
                <c:pt idx="1">
                  <c:v>Национальная безопасность и правоохранительная деятельность</c:v>
                </c:pt>
                <c:pt idx="2">
                  <c:v>Национальная экономики</c:v>
                </c:pt>
                <c:pt idx="3">
                  <c:v>Жилищно-коммунальное хозяйство</c:v>
                </c:pt>
                <c:pt idx="4">
                  <c:v>Культура, кинематография</c:v>
                </c:pt>
                <c:pt idx="5">
                  <c:v>Социальная политика</c:v>
                </c:pt>
                <c:pt idx="6">
                  <c:v>Межбюджетные трансферты общего характера их бюджетной системы РФ</c:v>
                </c:pt>
                <c:pt idx="7">
                  <c:v>Физическая культура и спорт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22370.2</c:v>
                </c:pt>
                <c:pt idx="1">
                  <c:v>147</c:v>
                </c:pt>
                <c:pt idx="2">
                  <c:v>450</c:v>
                </c:pt>
                <c:pt idx="3">
                  <c:v>8757</c:v>
                </c:pt>
                <c:pt idx="4">
                  <c:v>13950</c:v>
                </c:pt>
                <c:pt idx="5">
                  <c:v>761.6</c:v>
                </c:pt>
                <c:pt idx="6">
                  <c:v>164</c:v>
                </c:pt>
                <c:pt idx="7">
                  <c:v>2700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4D2-49B5-808A-5660F8A7B10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  <c:spPr>
        <a:effectLst>
          <a:glow rad="139700">
            <a:schemeClr val="accent3">
              <a:satMod val="175000"/>
              <a:alpha val="40000"/>
            </a:schemeClr>
          </a:glow>
        </a:effectLst>
      </c:spPr>
    </c:plotArea>
    <c:legend>
      <c:legendPos val="r"/>
      <c:layout/>
      <c:overlay val="0"/>
      <c:txPr>
        <a:bodyPr/>
        <a:lstStyle/>
        <a:p>
          <a:pPr>
            <a:defRPr sz="12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DD6E540-69D0-4E4D-86F0-1A60EF0CF9B3}" type="doc">
      <dgm:prSet loTypeId="urn:microsoft.com/office/officeart/2005/8/layout/pyramid3" loCatId="pyramid" qsTypeId="urn:microsoft.com/office/officeart/2005/8/quickstyle/3d2" qsCatId="3D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40C1D0D5-1640-4F25-A117-7F5DB971B261}">
      <dgm:prSet phldrT="[Текст]" custT="1"/>
      <dgm:spPr/>
      <dgm:t>
        <a:bodyPr/>
        <a:lstStyle/>
        <a:p>
          <a:r>
            <a:rPr lang="ru-RU" sz="1600" dirty="0" smtClean="0"/>
            <a:t>Общегосударственные вопросы 32,9%</a:t>
          </a:r>
          <a:endParaRPr lang="ru-RU" sz="1600" dirty="0"/>
        </a:p>
      </dgm:t>
    </dgm:pt>
    <dgm:pt modelId="{311B9D63-16B7-42FC-B317-5C56F549F421}" type="parTrans" cxnId="{746AAB93-8B64-4146-9385-EC0B41E62DE4}">
      <dgm:prSet/>
      <dgm:spPr/>
      <dgm:t>
        <a:bodyPr/>
        <a:lstStyle/>
        <a:p>
          <a:endParaRPr lang="ru-RU"/>
        </a:p>
      </dgm:t>
    </dgm:pt>
    <dgm:pt modelId="{5C0CD5D4-8582-4029-9226-56DEAC5D7B33}" type="sibTrans" cxnId="{746AAB93-8B64-4146-9385-EC0B41E62DE4}">
      <dgm:prSet/>
      <dgm:spPr/>
      <dgm:t>
        <a:bodyPr/>
        <a:lstStyle/>
        <a:p>
          <a:endParaRPr lang="ru-RU"/>
        </a:p>
      </dgm:t>
    </dgm:pt>
    <dgm:pt modelId="{2CF7D613-BDB8-49AF-A003-6249B9379510}">
      <dgm:prSet custT="1"/>
      <dgm:spPr/>
      <dgm:t>
        <a:bodyPr/>
        <a:lstStyle/>
        <a:p>
          <a:r>
            <a:rPr lang="ru-RU" sz="1600" dirty="0" smtClean="0"/>
            <a:t>Физическая культура и спорт 4,3%</a:t>
          </a:r>
          <a:endParaRPr lang="ru-RU" sz="1600" dirty="0"/>
        </a:p>
      </dgm:t>
    </dgm:pt>
    <dgm:pt modelId="{7CBDB8CA-D437-4859-9EFC-C6183CD01118}" type="parTrans" cxnId="{1C2E55E4-FD87-4BF0-AFD5-D20BB4F7A38C}">
      <dgm:prSet/>
      <dgm:spPr/>
      <dgm:t>
        <a:bodyPr/>
        <a:lstStyle/>
        <a:p>
          <a:endParaRPr lang="ru-RU"/>
        </a:p>
      </dgm:t>
    </dgm:pt>
    <dgm:pt modelId="{5DC492C5-5A79-462E-9B73-28B1FCE531D1}" type="sibTrans" cxnId="{1C2E55E4-FD87-4BF0-AFD5-D20BB4F7A38C}">
      <dgm:prSet/>
      <dgm:spPr/>
      <dgm:t>
        <a:bodyPr/>
        <a:lstStyle/>
        <a:p>
          <a:endParaRPr lang="ru-RU"/>
        </a:p>
      </dgm:t>
    </dgm:pt>
    <dgm:pt modelId="{982DA468-8AE9-470B-9426-842C032F8133}">
      <dgm:prSet custT="1"/>
      <dgm:spPr/>
      <dgm:t>
        <a:bodyPr/>
        <a:lstStyle/>
        <a:p>
          <a:r>
            <a:rPr lang="ru-RU" sz="1000" dirty="0" smtClean="0"/>
            <a:t>Национальная безопасность и правоохранительная деятельность 0,2 %</a:t>
          </a:r>
          <a:endParaRPr lang="ru-RU" sz="1000" dirty="0"/>
        </a:p>
      </dgm:t>
    </dgm:pt>
    <dgm:pt modelId="{BE665038-B30E-4A2C-A46B-75D772E3DBE9}" type="parTrans" cxnId="{47B3EFE1-3D0E-4E7A-90F9-9922AE1D6649}">
      <dgm:prSet/>
      <dgm:spPr/>
      <dgm:t>
        <a:bodyPr/>
        <a:lstStyle/>
        <a:p>
          <a:endParaRPr lang="ru-RU"/>
        </a:p>
      </dgm:t>
    </dgm:pt>
    <dgm:pt modelId="{64D4E8EE-81F2-4F8A-9086-0258AACFA480}" type="sibTrans" cxnId="{47B3EFE1-3D0E-4E7A-90F9-9922AE1D6649}">
      <dgm:prSet/>
      <dgm:spPr/>
      <dgm:t>
        <a:bodyPr/>
        <a:lstStyle/>
        <a:p>
          <a:endParaRPr lang="ru-RU"/>
        </a:p>
      </dgm:t>
    </dgm:pt>
    <dgm:pt modelId="{9DDA30F1-98D2-4359-B233-ABBA2E88C44C}">
      <dgm:prSet custT="1"/>
      <dgm:spPr/>
      <dgm:t>
        <a:bodyPr/>
        <a:lstStyle/>
        <a:p>
          <a:r>
            <a:rPr lang="ru-RU" sz="1950" dirty="0" smtClean="0"/>
            <a:t>Жилищно-коммунальное хозяйство 37,9 %</a:t>
          </a:r>
          <a:endParaRPr lang="ru-RU" sz="1950" dirty="0"/>
        </a:p>
      </dgm:t>
    </dgm:pt>
    <dgm:pt modelId="{3D812AB3-26FA-408B-B84B-A6204B00F6D7}" type="parTrans" cxnId="{E387B106-4DF2-4FAB-B3B0-DCE594CA97C3}">
      <dgm:prSet/>
      <dgm:spPr/>
      <dgm:t>
        <a:bodyPr/>
        <a:lstStyle/>
        <a:p>
          <a:endParaRPr lang="ru-RU"/>
        </a:p>
      </dgm:t>
    </dgm:pt>
    <dgm:pt modelId="{530B28E1-A389-4506-9476-A9433088228C}" type="sibTrans" cxnId="{E387B106-4DF2-4FAB-B3B0-DCE594CA97C3}">
      <dgm:prSet/>
      <dgm:spPr/>
      <dgm:t>
        <a:bodyPr/>
        <a:lstStyle/>
        <a:p>
          <a:endParaRPr lang="ru-RU"/>
        </a:p>
      </dgm:t>
    </dgm:pt>
    <dgm:pt modelId="{712C064F-A370-42AB-9EFF-4B824EEF4C61}">
      <dgm:prSet custT="1"/>
      <dgm:spPr/>
      <dgm:t>
        <a:bodyPr/>
        <a:lstStyle/>
        <a:p>
          <a:r>
            <a:rPr lang="ru-RU" sz="1400" dirty="0" smtClean="0"/>
            <a:t>Национальная экономика  0,7%</a:t>
          </a:r>
          <a:endParaRPr lang="ru-RU" sz="1400" dirty="0"/>
        </a:p>
      </dgm:t>
    </dgm:pt>
    <dgm:pt modelId="{80D8EC75-BACA-41E1-A54D-C2AE644819FB}" type="sibTrans" cxnId="{4B86D60F-3D1E-4E1F-A2F3-2EE1F5E1CBA3}">
      <dgm:prSet/>
      <dgm:spPr/>
      <dgm:t>
        <a:bodyPr/>
        <a:lstStyle/>
        <a:p>
          <a:endParaRPr lang="ru-RU"/>
        </a:p>
      </dgm:t>
    </dgm:pt>
    <dgm:pt modelId="{18C1983D-0874-448F-8426-25671484AA2F}" type="parTrans" cxnId="{4B86D60F-3D1E-4E1F-A2F3-2EE1F5E1CBA3}">
      <dgm:prSet/>
      <dgm:spPr/>
      <dgm:t>
        <a:bodyPr/>
        <a:lstStyle/>
        <a:p>
          <a:endParaRPr lang="ru-RU"/>
        </a:p>
      </dgm:t>
    </dgm:pt>
    <dgm:pt modelId="{4D1116A6-668E-45D4-A216-B7E4458FBE93}">
      <dgm:prSet phldrT="[Текст]" custT="1"/>
      <dgm:spPr/>
      <dgm:t>
        <a:bodyPr/>
        <a:lstStyle/>
        <a:p>
          <a:r>
            <a:rPr lang="ru-RU" sz="1600" dirty="0" smtClean="0"/>
            <a:t>Культура, кинематография 22,4%</a:t>
          </a:r>
          <a:endParaRPr lang="ru-RU" dirty="0"/>
        </a:p>
      </dgm:t>
    </dgm:pt>
    <dgm:pt modelId="{3FB9EC71-00C4-4214-9DD9-7918AE88D35E}" type="parTrans" cxnId="{C55647BE-73B1-43BA-A6B4-ADD8E635FF69}">
      <dgm:prSet/>
      <dgm:spPr/>
      <dgm:t>
        <a:bodyPr/>
        <a:lstStyle/>
        <a:p>
          <a:endParaRPr lang="ru-RU"/>
        </a:p>
      </dgm:t>
    </dgm:pt>
    <dgm:pt modelId="{13B467E2-0AE8-4B65-AAA3-4F2B1AED1C68}" type="sibTrans" cxnId="{C55647BE-73B1-43BA-A6B4-ADD8E635FF69}">
      <dgm:prSet/>
      <dgm:spPr/>
      <dgm:t>
        <a:bodyPr/>
        <a:lstStyle/>
        <a:p>
          <a:endParaRPr lang="ru-RU"/>
        </a:p>
      </dgm:t>
    </dgm:pt>
    <dgm:pt modelId="{0F8CF0D2-52F8-43A6-99C6-FC6D771B8BBB}">
      <dgm:prSet custT="1"/>
      <dgm:spPr/>
      <dgm:t>
        <a:bodyPr/>
        <a:lstStyle/>
        <a:p>
          <a:r>
            <a:rPr lang="ru-RU" sz="1600" dirty="0" smtClean="0"/>
            <a:t>Социальная политика 1,2%</a:t>
          </a:r>
        </a:p>
      </dgm:t>
    </dgm:pt>
    <dgm:pt modelId="{4507A91D-9694-4F9B-A7D1-C1DE0D5F0520}" type="parTrans" cxnId="{ABE74D89-F493-46A2-8519-38FCE8B8F884}">
      <dgm:prSet/>
      <dgm:spPr/>
      <dgm:t>
        <a:bodyPr/>
        <a:lstStyle/>
        <a:p>
          <a:endParaRPr lang="ru-RU"/>
        </a:p>
      </dgm:t>
    </dgm:pt>
    <dgm:pt modelId="{98F3D190-326E-4061-B420-BD22B4C4A6F5}" type="sibTrans" cxnId="{ABE74D89-F493-46A2-8519-38FCE8B8F884}">
      <dgm:prSet/>
      <dgm:spPr/>
      <dgm:t>
        <a:bodyPr/>
        <a:lstStyle/>
        <a:p>
          <a:endParaRPr lang="ru-RU"/>
        </a:p>
      </dgm:t>
    </dgm:pt>
    <dgm:pt modelId="{6F75F408-2812-41A2-8CBB-7B69F24ADDFD}">
      <dgm:prSet custT="1"/>
      <dgm:spPr/>
      <dgm:t>
        <a:bodyPr/>
        <a:lstStyle/>
        <a:p>
          <a:r>
            <a:rPr lang="ru-RU" sz="900" dirty="0" smtClean="0"/>
            <a:t>МБТ 0,3</a:t>
          </a:r>
          <a:endParaRPr lang="ru-RU" sz="900" dirty="0"/>
        </a:p>
      </dgm:t>
    </dgm:pt>
    <dgm:pt modelId="{470583CB-42A2-44F9-B0A1-91E295F7069E}" type="sibTrans" cxnId="{00DCFA35-98C2-4528-AEAD-E37837F87F48}">
      <dgm:prSet/>
      <dgm:spPr/>
      <dgm:t>
        <a:bodyPr/>
        <a:lstStyle/>
        <a:p>
          <a:endParaRPr lang="ru-RU"/>
        </a:p>
      </dgm:t>
    </dgm:pt>
    <dgm:pt modelId="{F6FE0BB8-D7B1-4CA9-8108-75B437313692}" type="parTrans" cxnId="{00DCFA35-98C2-4528-AEAD-E37837F87F48}">
      <dgm:prSet/>
      <dgm:spPr/>
      <dgm:t>
        <a:bodyPr/>
        <a:lstStyle/>
        <a:p>
          <a:endParaRPr lang="ru-RU"/>
        </a:p>
      </dgm:t>
    </dgm:pt>
    <dgm:pt modelId="{0CCD8F41-11DE-47AF-858C-1342650EFD02}" type="pres">
      <dgm:prSet presAssocID="{CDD6E540-69D0-4E4D-86F0-1A60EF0CF9B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5465DD3-C579-4B32-96B0-9C5D9386643C}" type="pres">
      <dgm:prSet presAssocID="{9DDA30F1-98D2-4359-B233-ABBA2E88C44C}" presName="Name8" presStyleCnt="0"/>
      <dgm:spPr/>
      <dgm:t>
        <a:bodyPr/>
        <a:lstStyle/>
        <a:p>
          <a:endParaRPr lang="ru-RU"/>
        </a:p>
      </dgm:t>
    </dgm:pt>
    <dgm:pt modelId="{C2406979-E8BA-4465-BC71-FB33630DD0D4}" type="pres">
      <dgm:prSet presAssocID="{9DDA30F1-98D2-4359-B233-ABBA2E88C44C}" presName="level" presStyleLbl="node1" presStyleIdx="0" presStyleCnt="8" custScaleX="100000" custScaleY="60458" custLinFactNeighborX="1626" custLinFactNeighborY="615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CDC07B5-392D-4441-8BCF-18EBAA6E5B01}" type="pres">
      <dgm:prSet presAssocID="{9DDA30F1-98D2-4359-B233-ABBA2E88C44C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3FDC7DB-3D7F-4652-BECE-2AFC36B232F5}" type="pres">
      <dgm:prSet presAssocID="{40C1D0D5-1640-4F25-A117-7F5DB971B261}" presName="Name8" presStyleCnt="0"/>
      <dgm:spPr/>
      <dgm:t>
        <a:bodyPr/>
        <a:lstStyle/>
        <a:p>
          <a:endParaRPr lang="ru-RU"/>
        </a:p>
      </dgm:t>
    </dgm:pt>
    <dgm:pt modelId="{EEE9C29A-2F30-460D-9437-364B33B69BB3}" type="pres">
      <dgm:prSet presAssocID="{40C1D0D5-1640-4F25-A117-7F5DB971B261}" presName="level" presStyleLbl="node1" presStyleIdx="1" presStyleCnt="8" custScaleX="98750" custScaleY="71160" custLinFactNeighborX="-20" custLinFactNeighborY="8451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3194AA5-5CF3-4DD3-B8F7-8A65BDCAD272}" type="pres">
      <dgm:prSet presAssocID="{40C1D0D5-1640-4F25-A117-7F5DB971B261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E3C3365-06AD-452C-9A39-5EDE99F23F35}" type="pres">
      <dgm:prSet presAssocID="{4D1116A6-668E-45D4-A216-B7E4458FBE93}" presName="Name8" presStyleCnt="0"/>
      <dgm:spPr/>
      <dgm:t>
        <a:bodyPr/>
        <a:lstStyle/>
        <a:p>
          <a:endParaRPr lang="ru-RU"/>
        </a:p>
      </dgm:t>
    </dgm:pt>
    <dgm:pt modelId="{51AB90DC-7651-4E8A-BFD5-1610676F07B8}" type="pres">
      <dgm:prSet presAssocID="{4D1116A6-668E-45D4-A216-B7E4458FBE93}" presName="level" presStyleLbl="node1" presStyleIdx="2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D1C330D-1BB0-46CA-B5DE-5DE311560163}" type="pres">
      <dgm:prSet presAssocID="{4D1116A6-668E-45D4-A216-B7E4458FBE93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84DED99-355A-4C9E-A8C7-EC86D4748F88}" type="pres">
      <dgm:prSet presAssocID="{2CF7D613-BDB8-49AF-A003-6249B9379510}" presName="Name8" presStyleCnt="0"/>
      <dgm:spPr/>
      <dgm:t>
        <a:bodyPr/>
        <a:lstStyle/>
        <a:p>
          <a:endParaRPr lang="ru-RU"/>
        </a:p>
      </dgm:t>
    </dgm:pt>
    <dgm:pt modelId="{FBB40A3D-76FC-4A55-B0DF-1B6D00AE845B}" type="pres">
      <dgm:prSet presAssocID="{2CF7D613-BDB8-49AF-A003-6249B9379510}" presName="level" presStyleLbl="node1" presStyleIdx="3" presStyleCnt="8" custScaleY="6008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57DEA8B-6382-464F-A83D-7771ADC20407}" type="pres">
      <dgm:prSet presAssocID="{2CF7D613-BDB8-49AF-A003-6249B9379510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4AB150C-EFA9-43E6-A7D3-49B9CF1F733B}" type="pres">
      <dgm:prSet presAssocID="{0F8CF0D2-52F8-43A6-99C6-FC6D771B8BBB}" presName="Name8" presStyleCnt="0"/>
      <dgm:spPr/>
      <dgm:t>
        <a:bodyPr/>
        <a:lstStyle/>
        <a:p>
          <a:endParaRPr lang="ru-RU"/>
        </a:p>
      </dgm:t>
    </dgm:pt>
    <dgm:pt modelId="{A0035297-718F-4E38-97D0-3A432A08B70C}" type="pres">
      <dgm:prSet presAssocID="{0F8CF0D2-52F8-43A6-99C6-FC6D771B8BBB}" presName="level" presStyleLbl="node1" presStyleIdx="4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87BA6BD-BA69-4CC9-8E71-5D3F2054E25B}" type="pres">
      <dgm:prSet presAssocID="{0F8CF0D2-52F8-43A6-99C6-FC6D771B8BBB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CDD7B89-1A84-474C-8BCF-8A43DF5DBEEA}" type="pres">
      <dgm:prSet presAssocID="{712C064F-A370-42AB-9EFF-4B824EEF4C61}" presName="Name8" presStyleCnt="0"/>
      <dgm:spPr/>
      <dgm:t>
        <a:bodyPr/>
        <a:lstStyle/>
        <a:p>
          <a:endParaRPr lang="ru-RU"/>
        </a:p>
      </dgm:t>
    </dgm:pt>
    <dgm:pt modelId="{78A9B915-B95D-429F-A438-B5E3D8E99534}" type="pres">
      <dgm:prSet presAssocID="{712C064F-A370-42AB-9EFF-4B824EEF4C61}" presName="level" presStyleLbl="node1" presStyleIdx="5" presStyleCnt="8" custScaleY="59531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E051E14-EAAD-4D86-8DB9-A55FCE39F5F7}" type="pres">
      <dgm:prSet presAssocID="{712C064F-A370-42AB-9EFF-4B824EEF4C61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0918B7D-FAED-4FF5-925A-5BF2B2B63C35}" type="pres">
      <dgm:prSet presAssocID="{982DA468-8AE9-470B-9426-842C032F8133}" presName="Name8" presStyleCnt="0"/>
      <dgm:spPr/>
      <dgm:t>
        <a:bodyPr/>
        <a:lstStyle/>
        <a:p>
          <a:endParaRPr lang="ru-RU"/>
        </a:p>
      </dgm:t>
    </dgm:pt>
    <dgm:pt modelId="{C31FBC3A-5569-4B58-ABF0-DD2FBFB14B95}" type="pres">
      <dgm:prSet presAssocID="{982DA468-8AE9-470B-9426-842C032F8133}" presName="level" presStyleLbl="node1" presStyleIdx="6" presStyleCnt="8" custScaleX="112187" custScaleY="5825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0944C1B-0DE0-47BC-93F2-87096A1DA4E7}" type="pres">
      <dgm:prSet presAssocID="{982DA468-8AE9-470B-9426-842C032F8133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279CB73-81E9-404F-A828-4269F7D751B0}" type="pres">
      <dgm:prSet presAssocID="{6F75F408-2812-41A2-8CBB-7B69F24ADDFD}" presName="Name8" presStyleCnt="0"/>
      <dgm:spPr/>
      <dgm:t>
        <a:bodyPr/>
        <a:lstStyle/>
        <a:p>
          <a:endParaRPr lang="ru-RU"/>
        </a:p>
      </dgm:t>
    </dgm:pt>
    <dgm:pt modelId="{9F797FD9-7F4D-4C4F-BB23-57DC153B6913}" type="pres">
      <dgm:prSet presAssocID="{6F75F408-2812-41A2-8CBB-7B69F24ADDFD}" presName="level" presStyleLbl="node1" presStyleIdx="7" presStyleCnt="8" custAng="0" custScaleX="100321" custScaleY="45662" custLinFactNeighborX="1001" custLinFactNeighborY="144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3BAD7D0-9678-484F-B459-4C2F210EEACA}" type="pres">
      <dgm:prSet presAssocID="{6F75F408-2812-41A2-8CBB-7B69F24ADDFD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BE74D89-F493-46A2-8519-38FCE8B8F884}" srcId="{CDD6E540-69D0-4E4D-86F0-1A60EF0CF9B3}" destId="{0F8CF0D2-52F8-43A6-99C6-FC6D771B8BBB}" srcOrd="4" destOrd="0" parTransId="{4507A91D-9694-4F9B-A7D1-C1DE0D5F0520}" sibTransId="{98F3D190-326E-4061-B420-BD22B4C4A6F5}"/>
    <dgm:cxn modelId="{EB636D84-9995-49D9-83EF-A50995D59EBA}" type="presOf" srcId="{0F8CF0D2-52F8-43A6-99C6-FC6D771B8BBB}" destId="{A0035297-718F-4E38-97D0-3A432A08B70C}" srcOrd="0" destOrd="0" presId="urn:microsoft.com/office/officeart/2005/8/layout/pyramid3"/>
    <dgm:cxn modelId="{B951EB0F-B4F2-4792-B36A-DBDBEE10FDF7}" type="presOf" srcId="{982DA468-8AE9-470B-9426-842C032F8133}" destId="{B0944C1B-0DE0-47BC-93F2-87096A1DA4E7}" srcOrd="1" destOrd="0" presId="urn:microsoft.com/office/officeart/2005/8/layout/pyramid3"/>
    <dgm:cxn modelId="{8E6C73CE-6F86-44A7-A3AE-02F979A63AA8}" type="presOf" srcId="{4D1116A6-668E-45D4-A216-B7E4458FBE93}" destId="{8D1C330D-1BB0-46CA-B5DE-5DE311560163}" srcOrd="1" destOrd="0" presId="urn:microsoft.com/office/officeart/2005/8/layout/pyramid3"/>
    <dgm:cxn modelId="{F1548CD1-3AC8-4245-BC62-4C75DF33AFF4}" type="presOf" srcId="{982DA468-8AE9-470B-9426-842C032F8133}" destId="{C31FBC3A-5569-4B58-ABF0-DD2FBFB14B95}" srcOrd="0" destOrd="0" presId="urn:microsoft.com/office/officeart/2005/8/layout/pyramid3"/>
    <dgm:cxn modelId="{1479BD15-6C4F-4F00-9810-37D9EE0FB07E}" type="presOf" srcId="{0F8CF0D2-52F8-43A6-99C6-FC6D771B8BBB}" destId="{987BA6BD-BA69-4CC9-8E71-5D3F2054E25B}" srcOrd="1" destOrd="0" presId="urn:microsoft.com/office/officeart/2005/8/layout/pyramid3"/>
    <dgm:cxn modelId="{C55647BE-73B1-43BA-A6B4-ADD8E635FF69}" srcId="{CDD6E540-69D0-4E4D-86F0-1A60EF0CF9B3}" destId="{4D1116A6-668E-45D4-A216-B7E4458FBE93}" srcOrd="2" destOrd="0" parTransId="{3FB9EC71-00C4-4214-9DD9-7918AE88D35E}" sibTransId="{13B467E2-0AE8-4B65-AAA3-4F2B1AED1C68}"/>
    <dgm:cxn modelId="{7F3DAE2D-AA1E-4B49-A9C5-A6F7236C20A2}" type="presOf" srcId="{6F75F408-2812-41A2-8CBB-7B69F24ADDFD}" destId="{9F797FD9-7F4D-4C4F-BB23-57DC153B6913}" srcOrd="0" destOrd="0" presId="urn:microsoft.com/office/officeart/2005/8/layout/pyramid3"/>
    <dgm:cxn modelId="{E387B106-4DF2-4FAB-B3B0-DCE594CA97C3}" srcId="{CDD6E540-69D0-4E4D-86F0-1A60EF0CF9B3}" destId="{9DDA30F1-98D2-4359-B233-ABBA2E88C44C}" srcOrd="0" destOrd="0" parTransId="{3D812AB3-26FA-408B-B84B-A6204B00F6D7}" sibTransId="{530B28E1-A389-4506-9476-A9433088228C}"/>
    <dgm:cxn modelId="{00DCFA35-98C2-4528-AEAD-E37837F87F48}" srcId="{CDD6E540-69D0-4E4D-86F0-1A60EF0CF9B3}" destId="{6F75F408-2812-41A2-8CBB-7B69F24ADDFD}" srcOrd="7" destOrd="0" parTransId="{F6FE0BB8-D7B1-4CA9-8108-75B437313692}" sibTransId="{470583CB-42A2-44F9-B0A1-91E295F7069E}"/>
    <dgm:cxn modelId="{47B3EFE1-3D0E-4E7A-90F9-9922AE1D6649}" srcId="{CDD6E540-69D0-4E4D-86F0-1A60EF0CF9B3}" destId="{982DA468-8AE9-470B-9426-842C032F8133}" srcOrd="6" destOrd="0" parTransId="{BE665038-B30E-4A2C-A46B-75D772E3DBE9}" sibTransId="{64D4E8EE-81F2-4F8A-9086-0258AACFA480}"/>
    <dgm:cxn modelId="{76DF302B-47E7-45EA-9528-34D641C82C7C}" type="presOf" srcId="{40C1D0D5-1640-4F25-A117-7F5DB971B261}" destId="{EEE9C29A-2F30-460D-9437-364B33B69BB3}" srcOrd="0" destOrd="0" presId="urn:microsoft.com/office/officeart/2005/8/layout/pyramid3"/>
    <dgm:cxn modelId="{1C2E55E4-FD87-4BF0-AFD5-D20BB4F7A38C}" srcId="{CDD6E540-69D0-4E4D-86F0-1A60EF0CF9B3}" destId="{2CF7D613-BDB8-49AF-A003-6249B9379510}" srcOrd="3" destOrd="0" parTransId="{7CBDB8CA-D437-4859-9EFC-C6183CD01118}" sibTransId="{5DC492C5-5A79-462E-9B73-28B1FCE531D1}"/>
    <dgm:cxn modelId="{0C7425B3-9F21-4CA7-A909-3FE21800F21F}" type="presOf" srcId="{9DDA30F1-98D2-4359-B233-ABBA2E88C44C}" destId="{C2406979-E8BA-4465-BC71-FB33630DD0D4}" srcOrd="0" destOrd="0" presId="urn:microsoft.com/office/officeart/2005/8/layout/pyramid3"/>
    <dgm:cxn modelId="{93B48CE0-83CE-4F8D-8604-85ABAC8BA408}" type="presOf" srcId="{6F75F408-2812-41A2-8CBB-7B69F24ADDFD}" destId="{53BAD7D0-9678-484F-B459-4C2F210EEACA}" srcOrd="1" destOrd="0" presId="urn:microsoft.com/office/officeart/2005/8/layout/pyramid3"/>
    <dgm:cxn modelId="{74B135F2-367B-474F-AAE4-3AD9332A50F4}" type="presOf" srcId="{2CF7D613-BDB8-49AF-A003-6249B9379510}" destId="{FBB40A3D-76FC-4A55-B0DF-1B6D00AE845B}" srcOrd="0" destOrd="0" presId="urn:microsoft.com/office/officeart/2005/8/layout/pyramid3"/>
    <dgm:cxn modelId="{4B86D60F-3D1E-4E1F-A2F3-2EE1F5E1CBA3}" srcId="{CDD6E540-69D0-4E4D-86F0-1A60EF0CF9B3}" destId="{712C064F-A370-42AB-9EFF-4B824EEF4C61}" srcOrd="5" destOrd="0" parTransId="{18C1983D-0874-448F-8426-25671484AA2F}" sibTransId="{80D8EC75-BACA-41E1-A54D-C2AE644819FB}"/>
    <dgm:cxn modelId="{A27985C3-14EB-4D9D-BDA9-1F735A4D1A10}" type="presOf" srcId="{CDD6E540-69D0-4E4D-86F0-1A60EF0CF9B3}" destId="{0CCD8F41-11DE-47AF-858C-1342650EFD02}" srcOrd="0" destOrd="0" presId="urn:microsoft.com/office/officeart/2005/8/layout/pyramid3"/>
    <dgm:cxn modelId="{714A4147-30C3-4500-A658-0A8A5661ED82}" type="presOf" srcId="{712C064F-A370-42AB-9EFF-4B824EEF4C61}" destId="{78A9B915-B95D-429F-A438-B5E3D8E99534}" srcOrd="0" destOrd="0" presId="urn:microsoft.com/office/officeart/2005/8/layout/pyramid3"/>
    <dgm:cxn modelId="{E5E5C3D4-5949-4864-B74E-887C551ED0AE}" type="presOf" srcId="{4D1116A6-668E-45D4-A216-B7E4458FBE93}" destId="{51AB90DC-7651-4E8A-BFD5-1610676F07B8}" srcOrd="0" destOrd="0" presId="urn:microsoft.com/office/officeart/2005/8/layout/pyramid3"/>
    <dgm:cxn modelId="{38CB1463-F2D5-4E80-96A9-D7E274786123}" type="presOf" srcId="{9DDA30F1-98D2-4359-B233-ABBA2E88C44C}" destId="{CCDC07B5-392D-4441-8BCF-18EBAA6E5B01}" srcOrd="1" destOrd="0" presId="urn:microsoft.com/office/officeart/2005/8/layout/pyramid3"/>
    <dgm:cxn modelId="{746AAB93-8B64-4146-9385-EC0B41E62DE4}" srcId="{CDD6E540-69D0-4E4D-86F0-1A60EF0CF9B3}" destId="{40C1D0D5-1640-4F25-A117-7F5DB971B261}" srcOrd="1" destOrd="0" parTransId="{311B9D63-16B7-42FC-B317-5C56F549F421}" sibTransId="{5C0CD5D4-8582-4029-9226-56DEAC5D7B33}"/>
    <dgm:cxn modelId="{906F601F-4302-4078-BAFD-B4E0B5761966}" type="presOf" srcId="{712C064F-A370-42AB-9EFF-4B824EEF4C61}" destId="{AE051E14-EAAD-4D86-8DB9-A55FCE39F5F7}" srcOrd="1" destOrd="0" presId="urn:microsoft.com/office/officeart/2005/8/layout/pyramid3"/>
    <dgm:cxn modelId="{02E30385-1BD2-4E5F-9A7B-112B00695408}" type="presOf" srcId="{40C1D0D5-1640-4F25-A117-7F5DB971B261}" destId="{C3194AA5-5CF3-4DD3-B8F7-8A65BDCAD272}" srcOrd="1" destOrd="0" presId="urn:microsoft.com/office/officeart/2005/8/layout/pyramid3"/>
    <dgm:cxn modelId="{56F095A3-9E2E-4326-8895-0A00DD3FD1CE}" type="presOf" srcId="{2CF7D613-BDB8-49AF-A003-6249B9379510}" destId="{D57DEA8B-6382-464F-A83D-7771ADC20407}" srcOrd="1" destOrd="0" presId="urn:microsoft.com/office/officeart/2005/8/layout/pyramid3"/>
    <dgm:cxn modelId="{8F02F5E1-0E83-4B96-9607-A4522F4874AA}" type="presParOf" srcId="{0CCD8F41-11DE-47AF-858C-1342650EFD02}" destId="{65465DD3-C579-4B32-96B0-9C5D9386643C}" srcOrd="0" destOrd="0" presId="urn:microsoft.com/office/officeart/2005/8/layout/pyramid3"/>
    <dgm:cxn modelId="{E5237030-AA50-4960-A596-C19C1686520C}" type="presParOf" srcId="{65465DD3-C579-4B32-96B0-9C5D9386643C}" destId="{C2406979-E8BA-4465-BC71-FB33630DD0D4}" srcOrd="0" destOrd="0" presId="urn:microsoft.com/office/officeart/2005/8/layout/pyramid3"/>
    <dgm:cxn modelId="{3A1F9F87-B9DC-451B-BDBB-59F3A2A1E773}" type="presParOf" srcId="{65465DD3-C579-4B32-96B0-9C5D9386643C}" destId="{CCDC07B5-392D-4441-8BCF-18EBAA6E5B01}" srcOrd="1" destOrd="0" presId="urn:microsoft.com/office/officeart/2005/8/layout/pyramid3"/>
    <dgm:cxn modelId="{828FC08A-8E02-4DCD-BC6C-87616390960D}" type="presParOf" srcId="{0CCD8F41-11DE-47AF-858C-1342650EFD02}" destId="{93FDC7DB-3D7F-4652-BECE-2AFC36B232F5}" srcOrd="1" destOrd="0" presId="urn:microsoft.com/office/officeart/2005/8/layout/pyramid3"/>
    <dgm:cxn modelId="{CCD96959-FD48-4654-989B-BFBF469163F7}" type="presParOf" srcId="{93FDC7DB-3D7F-4652-BECE-2AFC36B232F5}" destId="{EEE9C29A-2F30-460D-9437-364B33B69BB3}" srcOrd="0" destOrd="0" presId="urn:microsoft.com/office/officeart/2005/8/layout/pyramid3"/>
    <dgm:cxn modelId="{E358E6A2-1139-4DAE-9B3C-2930C923923E}" type="presParOf" srcId="{93FDC7DB-3D7F-4652-BECE-2AFC36B232F5}" destId="{C3194AA5-5CF3-4DD3-B8F7-8A65BDCAD272}" srcOrd="1" destOrd="0" presId="urn:microsoft.com/office/officeart/2005/8/layout/pyramid3"/>
    <dgm:cxn modelId="{B6C0F1AE-F370-41E7-99DE-2912F9E75443}" type="presParOf" srcId="{0CCD8F41-11DE-47AF-858C-1342650EFD02}" destId="{FE3C3365-06AD-452C-9A39-5EDE99F23F35}" srcOrd="2" destOrd="0" presId="urn:microsoft.com/office/officeart/2005/8/layout/pyramid3"/>
    <dgm:cxn modelId="{B2B9BCD6-66A8-4CF5-92AE-175D10D1B52A}" type="presParOf" srcId="{FE3C3365-06AD-452C-9A39-5EDE99F23F35}" destId="{51AB90DC-7651-4E8A-BFD5-1610676F07B8}" srcOrd="0" destOrd="0" presId="urn:microsoft.com/office/officeart/2005/8/layout/pyramid3"/>
    <dgm:cxn modelId="{ADD23296-EF76-42FA-8A2F-A3984F5FE443}" type="presParOf" srcId="{FE3C3365-06AD-452C-9A39-5EDE99F23F35}" destId="{8D1C330D-1BB0-46CA-B5DE-5DE311560163}" srcOrd="1" destOrd="0" presId="urn:microsoft.com/office/officeart/2005/8/layout/pyramid3"/>
    <dgm:cxn modelId="{8108294E-21D0-47FE-890F-39D7D99BE4C1}" type="presParOf" srcId="{0CCD8F41-11DE-47AF-858C-1342650EFD02}" destId="{184DED99-355A-4C9E-A8C7-EC86D4748F88}" srcOrd="3" destOrd="0" presId="urn:microsoft.com/office/officeart/2005/8/layout/pyramid3"/>
    <dgm:cxn modelId="{8ADB2D5A-E1CE-446F-BB6F-5D058CFB89A1}" type="presParOf" srcId="{184DED99-355A-4C9E-A8C7-EC86D4748F88}" destId="{FBB40A3D-76FC-4A55-B0DF-1B6D00AE845B}" srcOrd="0" destOrd="0" presId="urn:microsoft.com/office/officeart/2005/8/layout/pyramid3"/>
    <dgm:cxn modelId="{6DB2E840-3B51-4C62-A32D-DD1ABEA6BBAE}" type="presParOf" srcId="{184DED99-355A-4C9E-A8C7-EC86D4748F88}" destId="{D57DEA8B-6382-464F-A83D-7771ADC20407}" srcOrd="1" destOrd="0" presId="urn:microsoft.com/office/officeart/2005/8/layout/pyramid3"/>
    <dgm:cxn modelId="{B52A5D79-9349-4E02-8AEF-39E7CD6A0466}" type="presParOf" srcId="{0CCD8F41-11DE-47AF-858C-1342650EFD02}" destId="{44AB150C-EFA9-43E6-A7D3-49B9CF1F733B}" srcOrd="4" destOrd="0" presId="urn:microsoft.com/office/officeart/2005/8/layout/pyramid3"/>
    <dgm:cxn modelId="{449D2339-D036-476B-A456-C7B78832E729}" type="presParOf" srcId="{44AB150C-EFA9-43E6-A7D3-49B9CF1F733B}" destId="{A0035297-718F-4E38-97D0-3A432A08B70C}" srcOrd="0" destOrd="0" presId="urn:microsoft.com/office/officeart/2005/8/layout/pyramid3"/>
    <dgm:cxn modelId="{F543FA2D-9E2D-426A-90DA-8B78B125255B}" type="presParOf" srcId="{44AB150C-EFA9-43E6-A7D3-49B9CF1F733B}" destId="{987BA6BD-BA69-4CC9-8E71-5D3F2054E25B}" srcOrd="1" destOrd="0" presId="urn:microsoft.com/office/officeart/2005/8/layout/pyramid3"/>
    <dgm:cxn modelId="{3E130F5F-8150-4A37-AD44-60542DC5096E}" type="presParOf" srcId="{0CCD8F41-11DE-47AF-858C-1342650EFD02}" destId="{6CDD7B89-1A84-474C-8BCF-8A43DF5DBEEA}" srcOrd="5" destOrd="0" presId="urn:microsoft.com/office/officeart/2005/8/layout/pyramid3"/>
    <dgm:cxn modelId="{811F7162-34A5-4D4B-88AE-A876857BF61C}" type="presParOf" srcId="{6CDD7B89-1A84-474C-8BCF-8A43DF5DBEEA}" destId="{78A9B915-B95D-429F-A438-B5E3D8E99534}" srcOrd="0" destOrd="0" presId="urn:microsoft.com/office/officeart/2005/8/layout/pyramid3"/>
    <dgm:cxn modelId="{3C08FBFB-1A5A-4BBE-9511-C3B5DDEA2319}" type="presParOf" srcId="{6CDD7B89-1A84-474C-8BCF-8A43DF5DBEEA}" destId="{AE051E14-EAAD-4D86-8DB9-A55FCE39F5F7}" srcOrd="1" destOrd="0" presId="urn:microsoft.com/office/officeart/2005/8/layout/pyramid3"/>
    <dgm:cxn modelId="{7484CC6F-9993-41BD-BA54-71CCA360800A}" type="presParOf" srcId="{0CCD8F41-11DE-47AF-858C-1342650EFD02}" destId="{60918B7D-FAED-4FF5-925A-5BF2B2B63C35}" srcOrd="6" destOrd="0" presId="urn:microsoft.com/office/officeart/2005/8/layout/pyramid3"/>
    <dgm:cxn modelId="{340A56CB-2A83-4692-847D-B3231B6F21DE}" type="presParOf" srcId="{60918B7D-FAED-4FF5-925A-5BF2B2B63C35}" destId="{C31FBC3A-5569-4B58-ABF0-DD2FBFB14B95}" srcOrd="0" destOrd="0" presId="urn:microsoft.com/office/officeart/2005/8/layout/pyramid3"/>
    <dgm:cxn modelId="{52574ED5-013D-4570-914F-08ED9EA4B0B3}" type="presParOf" srcId="{60918B7D-FAED-4FF5-925A-5BF2B2B63C35}" destId="{B0944C1B-0DE0-47BC-93F2-87096A1DA4E7}" srcOrd="1" destOrd="0" presId="urn:microsoft.com/office/officeart/2005/8/layout/pyramid3"/>
    <dgm:cxn modelId="{C121D4E5-4101-4331-AC14-EABCE94A5EB6}" type="presParOf" srcId="{0CCD8F41-11DE-47AF-858C-1342650EFD02}" destId="{C279CB73-81E9-404F-A828-4269F7D751B0}" srcOrd="7" destOrd="0" presId="urn:microsoft.com/office/officeart/2005/8/layout/pyramid3"/>
    <dgm:cxn modelId="{5B018003-7CFA-4DAA-A618-BEFFAF3DBB53}" type="presParOf" srcId="{C279CB73-81E9-404F-A828-4269F7D751B0}" destId="{9F797FD9-7F4D-4C4F-BB23-57DC153B6913}" srcOrd="0" destOrd="0" presId="urn:microsoft.com/office/officeart/2005/8/layout/pyramid3"/>
    <dgm:cxn modelId="{03148B7F-CA4E-4E06-93C8-A65494E9B477}" type="presParOf" srcId="{C279CB73-81E9-404F-A828-4269F7D751B0}" destId="{53BAD7D0-9678-484F-B459-4C2F210EEACA}" srcOrd="1" destOrd="0" presId="urn:microsoft.com/office/officeart/2005/8/layout/pyramid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2406979-E8BA-4465-BC71-FB33630DD0D4}">
      <dsp:nvSpPr>
        <dsp:cNvPr id="0" name=""/>
        <dsp:cNvSpPr/>
      </dsp:nvSpPr>
      <dsp:spPr>
        <a:xfrm rot="10800000">
          <a:off x="0" y="56665"/>
          <a:ext cx="8229599" cy="556778"/>
        </a:xfrm>
        <a:prstGeom prst="trapezoid">
          <a:avLst>
            <a:gd name="adj" fmla="val 80484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6677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50" kern="1200" dirty="0" smtClean="0"/>
            <a:t>Жилищно-коммунальное хозяйство 37,9 %</a:t>
          </a:r>
          <a:endParaRPr lang="ru-RU" sz="1950" kern="1200" dirty="0"/>
        </a:p>
      </dsp:txBody>
      <dsp:txXfrm rot="-10800000">
        <a:off x="1440180" y="56665"/>
        <a:ext cx="5349240" cy="556778"/>
      </dsp:txXfrm>
    </dsp:sp>
    <dsp:sp modelId="{EEE9C29A-2F30-460D-9437-364B33B69BB3}">
      <dsp:nvSpPr>
        <dsp:cNvPr id="0" name=""/>
        <dsp:cNvSpPr/>
      </dsp:nvSpPr>
      <dsp:spPr>
        <a:xfrm rot="10800000">
          <a:off x="492484" y="634606"/>
          <a:ext cx="7241697" cy="655337"/>
        </a:xfrm>
        <a:prstGeom prst="trapezoid">
          <a:avLst>
            <a:gd name="adj" fmla="val 80484"/>
          </a:avLst>
        </a:prstGeom>
        <a:gradFill rotWithShape="0">
          <a:gsLst>
            <a:gs pos="0">
              <a:schemeClr val="accent2">
                <a:hueOff val="668788"/>
                <a:satOff val="-834"/>
                <a:lumOff val="196"/>
                <a:alphaOff val="0"/>
                <a:shade val="51000"/>
                <a:satMod val="130000"/>
              </a:schemeClr>
            </a:gs>
            <a:gs pos="80000">
              <a:schemeClr val="accent2">
                <a:hueOff val="668788"/>
                <a:satOff val="-834"/>
                <a:lumOff val="196"/>
                <a:alphaOff val="0"/>
                <a:shade val="93000"/>
                <a:satMod val="130000"/>
              </a:schemeClr>
            </a:gs>
            <a:gs pos="100000">
              <a:schemeClr val="accent2">
                <a:hueOff val="668788"/>
                <a:satOff val="-834"/>
                <a:lumOff val="19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Общегосударственные вопросы 32,9%</a:t>
          </a:r>
          <a:endParaRPr lang="ru-RU" sz="1600" kern="1200" dirty="0"/>
        </a:p>
      </dsp:txBody>
      <dsp:txXfrm rot="-10800000">
        <a:off x="1759781" y="634606"/>
        <a:ext cx="4707103" cy="655337"/>
      </dsp:txXfrm>
    </dsp:sp>
    <dsp:sp modelId="{51AB90DC-7651-4E8A-BFD5-1610676F07B8}">
      <dsp:nvSpPr>
        <dsp:cNvPr id="0" name=""/>
        <dsp:cNvSpPr/>
      </dsp:nvSpPr>
      <dsp:spPr>
        <a:xfrm rot="10800000">
          <a:off x="975559" y="1212115"/>
          <a:ext cx="6278481" cy="920934"/>
        </a:xfrm>
        <a:prstGeom prst="trapezoid">
          <a:avLst>
            <a:gd name="adj" fmla="val 80484"/>
          </a:avLst>
        </a:prstGeom>
        <a:gradFill rotWithShape="0">
          <a:gsLst>
            <a:gs pos="0">
              <a:schemeClr val="accent2">
                <a:hueOff val="1337577"/>
                <a:satOff val="-1668"/>
                <a:lumOff val="392"/>
                <a:alphaOff val="0"/>
                <a:shade val="51000"/>
                <a:satMod val="130000"/>
              </a:schemeClr>
            </a:gs>
            <a:gs pos="80000">
              <a:schemeClr val="accent2">
                <a:hueOff val="1337577"/>
                <a:satOff val="-1668"/>
                <a:lumOff val="392"/>
                <a:alphaOff val="0"/>
                <a:shade val="93000"/>
                <a:satMod val="130000"/>
              </a:schemeClr>
            </a:gs>
            <a:gs pos="100000">
              <a:schemeClr val="accent2">
                <a:hueOff val="1337577"/>
                <a:satOff val="-1668"/>
                <a:lumOff val="392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Культура, кинематография 22,4%</a:t>
          </a:r>
          <a:endParaRPr lang="ru-RU" kern="1200" dirty="0"/>
        </a:p>
      </dsp:txBody>
      <dsp:txXfrm rot="-10800000">
        <a:off x="2074293" y="1212115"/>
        <a:ext cx="4081012" cy="920934"/>
      </dsp:txXfrm>
    </dsp:sp>
    <dsp:sp modelId="{FBB40A3D-76FC-4A55-B0DF-1B6D00AE845B}">
      <dsp:nvSpPr>
        <dsp:cNvPr id="0" name=""/>
        <dsp:cNvSpPr/>
      </dsp:nvSpPr>
      <dsp:spPr>
        <a:xfrm rot="10800000">
          <a:off x="1716764" y="2133050"/>
          <a:ext cx="4796071" cy="553343"/>
        </a:xfrm>
        <a:prstGeom prst="trapezoid">
          <a:avLst>
            <a:gd name="adj" fmla="val 80484"/>
          </a:avLst>
        </a:prstGeom>
        <a:gradFill rotWithShape="0">
          <a:gsLst>
            <a:gs pos="0">
              <a:schemeClr val="accent2">
                <a:hueOff val="2006365"/>
                <a:satOff val="-2502"/>
                <a:lumOff val="588"/>
                <a:alphaOff val="0"/>
                <a:shade val="51000"/>
                <a:satMod val="130000"/>
              </a:schemeClr>
            </a:gs>
            <a:gs pos="80000">
              <a:schemeClr val="accent2">
                <a:hueOff val="2006365"/>
                <a:satOff val="-2502"/>
                <a:lumOff val="588"/>
                <a:alphaOff val="0"/>
                <a:shade val="93000"/>
                <a:satMod val="130000"/>
              </a:schemeClr>
            </a:gs>
            <a:gs pos="100000">
              <a:schemeClr val="accent2">
                <a:hueOff val="2006365"/>
                <a:satOff val="-2502"/>
                <a:lumOff val="58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Физическая культура и спорт 4,3%</a:t>
          </a:r>
          <a:endParaRPr lang="ru-RU" sz="1600" kern="1200" dirty="0"/>
        </a:p>
      </dsp:txBody>
      <dsp:txXfrm rot="-10800000">
        <a:off x="2556076" y="2133050"/>
        <a:ext cx="3117446" cy="553343"/>
      </dsp:txXfrm>
    </dsp:sp>
    <dsp:sp modelId="{A0035297-718F-4E38-97D0-3A432A08B70C}">
      <dsp:nvSpPr>
        <dsp:cNvPr id="0" name=""/>
        <dsp:cNvSpPr/>
      </dsp:nvSpPr>
      <dsp:spPr>
        <a:xfrm rot="10800000">
          <a:off x="2162117" y="2686393"/>
          <a:ext cx="3905365" cy="920934"/>
        </a:xfrm>
        <a:prstGeom prst="trapezoid">
          <a:avLst>
            <a:gd name="adj" fmla="val 80484"/>
          </a:avLst>
        </a:prstGeom>
        <a:gradFill rotWithShape="0">
          <a:gsLst>
            <a:gs pos="0">
              <a:schemeClr val="accent2">
                <a:hueOff val="2675154"/>
                <a:satOff val="-3337"/>
                <a:lumOff val="785"/>
                <a:alphaOff val="0"/>
                <a:shade val="51000"/>
                <a:satMod val="130000"/>
              </a:schemeClr>
            </a:gs>
            <a:gs pos="80000">
              <a:schemeClr val="accent2">
                <a:hueOff val="2675154"/>
                <a:satOff val="-3337"/>
                <a:lumOff val="785"/>
                <a:alphaOff val="0"/>
                <a:shade val="93000"/>
                <a:satMod val="130000"/>
              </a:schemeClr>
            </a:gs>
            <a:gs pos="100000">
              <a:schemeClr val="accent2">
                <a:hueOff val="2675154"/>
                <a:satOff val="-3337"/>
                <a:lumOff val="78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Социальная политика 1,2%</a:t>
          </a:r>
        </a:p>
      </dsp:txBody>
      <dsp:txXfrm rot="-10800000">
        <a:off x="2845556" y="2686393"/>
        <a:ext cx="2538487" cy="920934"/>
      </dsp:txXfrm>
    </dsp:sp>
    <dsp:sp modelId="{78A9B915-B95D-429F-A438-B5E3D8E99534}">
      <dsp:nvSpPr>
        <dsp:cNvPr id="0" name=""/>
        <dsp:cNvSpPr/>
      </dsp:nvSpPr>
      <dsp:spPr>
        <a:xfrm rot="10800000">
          <a:off x="2903322" y="3607328"/>
          <a:ext cx="2422954" cy="548241"/>
        </a:xfrm>
        <a:prstGeom prst="trapezoid">
          <a:avLst>
            <a:gd name="adj" fmla="val 80484"/>
          </a:avLst>
        </a:prstGeom>
        <a:gradFill rotWithShape="0">
          <a:gsLst>
            <a:gs pos="0">
              <a:schemeClr val="accent2">
                <a:hueOff val="3343942"/>
                <a:satOff val="-4171"/>
                <a:lumOff val="981"/>
                <a:alphaOff val="0"/>
                <a:shade val="51000"/>
                <a:satMod val="130000"/>
              </a:schemeClr>
            </a:gs>
            <a:gs pos="80000">
              <a:schemeClr val="accent2">
                <a:hueOff val="3343942"/>
                <a:satOff val="-4171"/>
                <a:lumOff val="981"/>
                <a:alphaOff val="0"/>
                <a:shade val="93000"/>
                <a:satMod val="130000"/>
              </a:schemeClr>
            </a:gs>
            <a:gs pos="100000">
              <a:schemeClr val="accent2">
                <a:hueOff val="3343942"/>
                <a:satOff val="-4171"/>
                <a:lumOff val="981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Национальная экономика  0,7%</a:t>
          </a:r>
          <a:endParaRPr lang="ru-RU" sz="1400" kern="1200" dirty="0"/>
        </a:p>
      </dsp:txBody>
      <dsp:txXfrm rot="-10800000">
        <a:off x="3327339" y="3607328"/>
        <a:ext cx="1574920" cy="548241"/>
      </dsp:txXfrm>
    </dsp:sp>
    <dsp:sp modelId="{C31FBC3A-5569-4B58-ABF0-DD2FBFB14B95}">
      <dsp:nvSpPr>
        <dsp:cNvPr id="0" name=""/>
        <dsp:cNvSpPr/>
      </dsp:nvSpPr>
      <dsp:spPr>
        <a:xfrm rot="10800000">
          <a:off x="3250701" y="4155569"/>
          <a:ext cx="1728197" cy="536481"/>
        </a:xfrm>
        <a:prstGeom prst="trapezoid">
          <a:avLst>
            <a:gd name="adj" fmla="val 80484"/>
          </a:avLst>
        </a:prstGeom>
        <a:gradFill rotWithShape="0">
          <a:gsLst>
            <a:gs pos="0">
              <a:schemeClr val="accent2">
                <a:hueOff val="4012731"/>
                <a:satOff val="-5005"/>
                <a:lumOff val="1177"/>
                <a:alphaOff val="0"/>
                <a:shade val="51000"/>
                <a:satMod val="130000"/>
              </a:schemeClr>
            </a:gs>
            <a:gs pos="80000">
              <a:schemeClr val="accent2">
                <a:hueOff val="4012731"/>
                <a:satOff val="-5005"/>
                <a:lumOff val="1177"/>
                <a:alphaOff val="0"/>
                <a:shade val="93000"/>
                <a:satMod val="130000"/>
              </a:schemeClr>
            </a:gs>
            <a:gs pos="100000">
              <a:schemeClr val="accent2">
                <a:hueOff val="4012731"/>
                <a:satOff val="-5005"/>
                <a:lumOff val="1177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/>
            <a:t>Национальная безопасность и правоохранительная деятельность 0,2 %</a:t>
          </a:r>
          <a:endParaRPr lang="ru-RU" sz="1000" kern="1200" dirty="0"/>
        </a:p>
      </dsp:txBody>
      <dsp:txXfrm rot="-10800000">
        <a:off x="3553135" y="4155569"/>
        <a:ext cx="1123328" cy="536481"/>
      </dsp:txXfrm>
    </dsp:sp>
    <dsp:sp modelId="{9F797FD9-7F4D-4C4F-BB23-57DC153B6913}">
      <dsp:nvSpPr>
        <dsp:cNvPr id="0" name=""/>
        <dsp:cNvSpPr/>
      </dsp:nvSpPr>
      <dsp:spPr>
        <a:xfrm rot="10800000">
          <a:off x="3782040" y="4692050"/>
          <a:ext cx="679070" cy="420517"/>
        </a:xfrm>
        <a:prstGeom prst="trapezoid">
          <a:avLst>
            <a:gd name="adj" fmla="val 80484"/>
          </a:avLst>
        </a:prstGeom>
        <a:gradFill rotWithShape="0">
          <a:gsLst>
            <a:gs pos="0">
              <a:schemeClr val="accent2">
                <a:hueOff val="4681519"/>
                <a:satOff val="-5839"/>
                <a:lumOff val="1373"/>
                <a:alphaOff val="0"/>
                <a:shade val="51000"/>
                <a:satMod val="130000"/>
              </a:schemeClr>
            </a:gs>
            <a:gs pos="80000">
              <a:schemeClr val="accent2">
                <a:hueOff val="4681519"/>
                <a:satOff val="-5839"/>
                <a:lumOff val="1373"/>
                <a:alphaOff val="0"/>
                <a:shade val="93000"/>
                <a:satMod val="130000"/>
              </a:schemeClr>
            </a:gs>
            <a:gs pos="100000">
              <a:schemeClr val="accent2">
                <a:hueOff val="4681519"/>
                <a:satOff val="-5839"/>
                <a:lumOff val="137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kern="1200" dirty="0" smtClean="0"/>
            <a:t>МБТ 0,3</a:t>
          </a:r>
          <a:endParaRPr lang="ru-RU" sz="900" kern="1200" dirty="0"/>
        </a:p>
      </dsp:txBody>
      <dsp:txXfrm rot="-10800000">
        <a:off x="3782040" y="4692050"/>
        <a:ext cx="679070" cy="42051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3">
  <dgm:title val=""/>
  <dgm:desc val=""/>
  <dgm:catLst>
    <dgm:cat type="pyramid" pri="2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T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T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rev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t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6A7F4C-C8C1-4218-B351-558EBBC7277F}" type="datetimeFigureOut">
              <a:rPr lang="ru-RU" smtClean="0"/>
              <a:pPr/>
              <a:t>27.11.2024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6CA179-39F8-449F-98F3-E79BFF14BA4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77524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6CA179-39F8-449F-98F3-E79BFF14BA4B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94129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1FE-2EAD-4DF7-A713-813CA224EB72}" type="datetimeFigureOut">
              <a:rPr lang="ru-RU" smtClean="0"/>
              <a:pPr/>
              <a:t>27.11.2024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FD587-AB8B-4B6E-850D-9D4B09B786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43699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1FE-2EAD-4DF7-A713-813CA224EB72}" type="datetimeFigureOut">
              <a:rPr lang="ru-RU" smtClean="0"/>
              <a:pPr/>
              <a:t>27.11.2024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FD587-AB8B-4B6E-850D-9D4B09B786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08460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1FE-2EAD-4DF7-A713-813CA224EB72}" type="datetimeFigureOut">
              <a:rPr lang="ru-RU" smtClean="0"/>
              <a:pPr/>
              <a:t>27.11.2024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FD587-AB8B-4B6E-850D-9D4B09B786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6297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1FE-2EAD-4DF7-A713-813CA224EB72}" type="datetimeFigureOut">
              <a:rPr lang="ru-RU" smtClean="0"/>
              <a:pPr/>
              <a:t>27.11.2024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FD587-AB8B-4B6E-850D-9D4B09B786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08147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1FE-2EAD-4DF7-A713-813CA224EB72}" type="datetimeFigureOut">
              <a:rPr lang="ru-RU" smtClean="0"/>
              <a:pPr/>
              <a:t>27.11.2024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FD587-AB8B-4B6E-850D-9D4B09B786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88899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1FE-2EAD-4DF7-A713-813CA224EB72}" type="datetimeFigureOut">
              <a:rPr lang="ru-RU" smtClean="0"/>
              <a:pPr/>
              <a:t>27.11.2024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FD587-AB8B-4B6E-850D-9D4B09B786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74840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1FE-2EAD-4DF7-A713-813CA224EB72}" type="datetimeFigureOut">
              <a:rPr lang="ru-RU" smtClean="0"/>
              <a:pPr/>
              <a:t>27.11.2024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FD587-AB8B-4B6E-850D-9D4B09B786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37368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1FE-2EAD-4DF7-A713-813CA224EB72}" type="datetimeFigureOut">
              <a:rPr lang="ru-RU" smtClean="0"/>
              <a:pPr/>
              <a:t>27.11.2024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FD587-AB8B-4B6E-850D-9D4B09B786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45956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1FE-2EAD-4DF7-A713-813CA224EB72}" type="datetimeFigureOut">
              <a:rPr lang="ru-RU" smtClean="0"/>
              <a:pPr/>
              <a:t>27.11.2024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FD587-AB8B-4B6E-850D-9D4B09B786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02431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1FE-2EAD-4DF7-A713-813CA224EB72}" type="datetimeFigureOut">
              <a:rPr lang="ru-RU" smtClean="0"/>
              <a:pPr/>
              <a:t>27.11.2024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FD587-AB8B-4B6E-850D-9D4B09B786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67045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1FE-2EAD-4DF7-A713-813CA224EB72}" type="datetimeFigureOut">
              <a:rPr lang="ru-RU" smtClean="0"/>
              <a:pPr/>
              <a:t>27.11.2024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FD587-AB8B-4B6E-850D-9D4B09B786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14313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1941FE-2EAD-4DF7-A713-813CA224EB72}" type="datetimeFigureOut">
              <a:rPr lang="ru-RU" smtClean="0"/>
              <a:pPr/>
              <a:t>27.11.2024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DFD587-AB8B-4B6E-850D-9D4B09B786C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56323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7504" y="188641"/>
            <a:ext cx="8856984" cy="6336704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53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</a:rPr>
              <a:t>Формирование проекта бюджета на 2025-2027 , бюджетных отношений в Зимовниковском сельском поселении Зимовниковского района Ростовской области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/>
            </a:r>
            <a:b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</a:br>
            <a:endParaRPr lang="ru-RU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noFill/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81194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800" b="1" i="1" dirty="0" smtClean="0"/>
              <a:t>Расходы бюджета Зимовниковского сельского поселения на 2025г.</a:t>
            </a:r>
            <a:endParaRPr lang="ru-RU" sz="1800" b="1" i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80553476"/>
              </p:ext>
            </p:extLst>
          </p:nvPr>
        </p:nvGraphicFramePr>
        <p:xfrm>
          <a:off x="467544" y="1556792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8003232" cy="104403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Расходы бюджета Зимовниковского сельского поселения на </a:t>
            </a:r>
            <a:r>
              <a:rPr lang="ru-RU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2026г</a:t>
            </a:r>
            <a:r>
              <a:rPr lang="ru-RU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.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377667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28518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8003232" cy="104403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Расходы бюджета Зимовниковского сельского поселения на </a:t>
            </a:r>
            <a:r>
              <a:rPr lang="ru-RU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2027г</a:t>
            </a:r>
            <a:r>
              <a:rPr lang="ru-RU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.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89096721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924772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 advTm="0">
        <p:cut/>
      </p:transition>
    </mc:Choice>
    <mc:Fallback xmlns="">
      <p:transition advTm="0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Координационная комиссия по поступлению налогов</a:t>
            </a:r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55576" y="1916832"/>
            <a:ext cx="2880320" cy="50405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НДФЛ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755576" y="3501008"/>
            <a:ext cx="2880320" cy="57606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Налог на имущество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755576" y="4437112"/>
            <a:ext cx="2880320" cy="50405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Земельный налог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5076056" y="1916832"/>
            <a:ext cx="3456384" cy="50405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Начальник сектора экономики и финансов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5076056" y="3512182"/>
            <a:ext cx="3456384" cy="78091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начальник сектора благоустройства и социального развития</a:t>
            </a:r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076056" y="4437112"/>
            <a:ext cx="3456384" cy="50405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Начальник сектора </a:t>
            </a:r>
            <a:r>
              <a:rPr lang="ru-RU" dirty="0"/>
              <a:t>земельных и имущ. отношений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755576" y="5229200"/>
            <a:ext cx="2880320" cy="57606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Налоги на совокупный доход(ЕСХН)</a:t>
            </a:r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5076056" y="5229200"/>
            <a:ext cx="3456384" cy="57606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Специалист 1 кат. по труд. отношениям и ценообразованию</a:t>
            </a:r>
            <a:endParaRPr lang="ru-RU" dirty="0"/>
          </a:p>
        </p:txBody>
      </p:sp>
      <p:sp>
        <p:nvSpPr>
          <p:cNvPr id="17" name="Стрелка вправо 16"/>
          <p:cNvSpPr/>
          <p:nvPr/>
        </p:nvSpPr>
        <p:spPr>
          <a:xfrm>
            <a:off x="3635896" y="3789040"/>
            <a:ext cx="1296144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трелка вправо 17"/>
          <p:cNvSpPr/>
          <p:nvPr/>
        </p:nvSpPr>
        <p:spPr>
          <a:xfrm>
            <a:off x="3635896" y="4689140"/>
            <a:ext cx="1296144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трелка вправо 18"/>
          <p:cNvSpPr/>
          <p:nvPr/>
        </p:nvSpPr>
        <p:spPr>
          <a:xfrm>
            <a:off x="3635896" y="5517232"/>
            <a:ext cx="1296144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863588" y="1390150"/>
            <a:ext cx="2664296" cy="28803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Налог</a:t>
            </a:r>
            <a:endParaRPr lang="ru-RU" dirty="0"/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5220072" y="1390150"/>
            <a:ext cx="3168352" cy="28803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Ответственное лицо</a:t>
            </a:r>
            <a:endParaRPr lang="ru-RU" dirty="0"/>
          </a:p>
        </p:txBody>
      </p:sp>
      <p:sp>
        <p:nvSpPr>
          <p:cNvPr id="22" name="Стрелка вправо 21"/>
          <p:cNvSpPr/>
          <p:nvPr/>
        </p:nvSpPr>
        <p:spPr>
          <a:xfrm>
            <a:off x="3635896" y="2168860"/>
            <a:ext cx="1296144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03500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16632"/>
            <a:ext cx="8784976" cy="6552728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endParaRPr lang="ru-RU" dirty="0" smtClean="0"/>
          </a:p>
          <a:p>
            <a:pPr marL="0" indent="0" algn="ctr">
              <a:buNone/>
            </a:pPr>
            <a:r>
              <a:rPr lang="ru-RU" dirty="0" smtClean="0"/>
              <a:t>Проектировка местного бюджета разработана с учетом:</a:t>
            </a:r>
          </a:p>
          <a:p>
            <a:pPr marL="0" indent="0" algn="ctr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    - Федерального </a:t>
            </a:r>
            <a:r>
              <a:rPr lang="ru-RU" dirty="0"/>
              <a:t>закона  «О федеральном бюджете на </a:t>
            </a:r>
            <a:r>
              <a:rPr lang="ru-RU" dirty="0" smtClean="0"/>
              <a:t>2025 год </a:t>
            </a:r>
            <a:r>
              <a:rPr lang="ru-RU" dirty="0"/>
              <a:t>и на плановый период </a:t>
            </a:r>
            <a:r>
              <a:rPr lang="ru-RU" dirty="0" smtClean="0"/>
              <a:t>2026 </a:t>
            </a:r>
            <a:r>
              <a:rPr lang="ru-RU" dirty="0"/>
              <a:t>и </a:t>
            </a:r>
            <a:r>
              <a:rPr lang="ru-RU" dirty="0" smtClean="0"/>
              <a:t>2027 </a:t>
            </a:r>
            <a:r>
              <a:rPr lang="ru-RU" dirty="0"/>
              <a:t>годов»;</a:t>
            </a:r>
          </a:p>
          <a:p>
            <a:pPr marL="0" indent="0">
              <a:buNone/>
            </a:pPr>
            <a:r>
              <a:rPr lang="ru-RU" dirty="0" smtClean="0"/>
              <a:t>    - </a:t>
            </a:r>
            <a:r>
              <a:rPr lang="ru-RU" dirty="0"/>
              <a:t>Областного закона «О межбюджетных отношениях органов государственной власти и органов местного самоуправления в Ростовской области»;</a:t>
            </a:r>
          </a:p>
          <a:p>
            <a:pPr marL="0" indent="0">
              <a:buNone/>
            </a:pPr>
            <a:r>
              <a:rPr lang="ru-RU" dirty="0" smtClean="0"/>
              <a:t>   - </a:t>
            </a:r>
            <a:r>
              <a:rPr lang="ru-RU" dirty="0"/>
              <a:t>показателей прогноза социально-экономического развития Зимовниковского сельского поселения на </a:t>
            </a:r>
            <a:r>
              <a:rPr lang="ru-RU" dirty="0" smtClean="0"/>
              <a:t>2025-2027 </a:t>
            </a:r>
            <a:r>
              <a:rPr lang="ru-RU" dirty="0"/>
              <a:t>годы.</a:t>
            </a:r>
          </a:p>
          <a:p>
            <a:pPr marL="0" indent="0">
              <a:buNone/>
            </a:pPr>
            <a:r>
              <a:rPr lang="ru-RU" dirty="0" smtClean="0"/>
              <a:t>   - проекта закона </a:t>
            </a:r>
            <a:r>
              <a:rPr lang="ru-RU" dirty="0"/>
              <a:t>«Об областном бюджете на </a:t>
            </a:r>
            <a:r>
              <a:rPr lang="ru-RU" dirty="0" smtClean="0"/>
              <a:t>2025 </a:t>
            </a:r>
            <a:r>
              <a:rPr lang="ru-RU" dirty="0"/>
              <a:t>год и на плановый период </a:t>
            </a:r>
            <a:r>
              <a:rPr lang="ru-RU" dirty="0" smtClean="0"/>
              <a:t>2026 </a:t>
            </a:r>
            <a:r>
              <a:rPr lang="ru-RU" dirty="0"/>
              <a:t>и </a:t>
            </a:r>
            <a:r>
              <a:rPr lang="ru-RU" dirty="0" smtClean="0"/>
              <a:t>2027 </a:t>
            </a:r>
            <a:r>
              <a:rPr lang="ru-RU" dirty="0"/>
              <a:t>годов»;</a:t>
            </a:r>
          </a:p>
          <a:p>
            <a:pPr marL="0" indent="0">
              <a:buNone/>
            </a:pPr>
            <a:r>
              <a:rPr lang="ru-RU" b="1" dirty="0" smtClean="0"/>
              <a:t>  </a:t>
            </a:r>
            <a:r>
              <a:rPr lang="ru-RU" dirty="0"/>
              <a:t>- </a:t>
            </a:r>
            <a:r>
              <a:rPr lang="ru-RU" dirty="0" smtClean="0"/>
              <a:t>проекта решения </a:t>
            </a:r>
            <a:r>
              <a:rPr lang="ru-RU" dirty="0"/>
              <a:t>районного Собрания депутатов   «О бюджете муниципального района на </a:t>
            </a:r>
            <a:r>
              <a:rPr lang="ru-RU" dirty="0" smtClean="0"/>
              <a:t>2025 </a:t>
            </a:r>
            <a:r>
              <a:rPr lang="ru-RU" dirty="0"/>
              <a:t>год и на плановый период </a:t>
            </a:r>
            <a:r>
              <a:rPr lang="ru-RU" dirty="0" smtClean="0"/>
              <a:t>2026 </a:t>
            </a:r>
            <a:r>
              <a:rPr lang="ru-RU" dirty="0"/>
              <a:t>и </a:t>
            </a:r>
            <a:r>
              <a:rPr lang="ru-RU" dirty="0" smtClean="0"/>
              <a:t>2027 </a:t>
            </a:r>
            <a:r>
              <a:rPr lang="ru-RU" dirty="0"/>
              <a:t>годов»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7038075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301006"/>
          </a:xfrm>
        </p:spPr>
        <p:txBody>
          <a:bodyPr>
            <a:normAutofit/>
          </a:bodyPr>
          <a:lstStyle/>
          <a:p>
            <a:r>
              <a:rPr lang="ru-RU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Основные показатели местного бюджета оцениваются следующим  образом:</a:t>
            </a:r>
            <a:endParaRPr lang="ru-RU" sz="2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34813287"/>
              </p:ext>
            </p:extLst>
          </p:nvPr>
        </p:nvGraphicFramePr>
        <p:xfrm>
          <a:off x="251520" y="1124744"/>
          <a:ext cx="8352928" cy="5205763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21539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904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4421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04056">
                <a:tc rowSpan="2">
                  <a:txBody>
                    <a:bodyPr/>
                    <a:lstStyle/>
                    <a:p>
                      <a:pPr marR="48260" indent="450215"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 rowSpan="2"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Бюджет</a:t>
                      </a:r>
                    </a:p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 на </a:t>
                      </a:r>
                      <a:r>
                        <a:rPr lang="ru-RU" sz="1600" dirty="0" smtClean="0">
                          <a:effectLst/>
                        </a:rPr>
                        <a:t>2024 год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 gridSpan="3"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Проект бюджета</a:t>
                      </a:r>
                    </a:p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405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2025 </a:t>
                      </a:r>
                      <a:r>
                        <a:rPr lang="ru-RU" sz="1600" dirty="0">
                          <a:effectLst/>
                        </a:rPr>
                        <a:t>год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2026</a:t>
                      </a:r>
                      <a:r>
                        <a:rPr lang="ru-RU" sz="1600" baseline="0" dirty="0" smtClean="0">
                          <a:effectLst/>
                        </a:rPr>
                        <a:t> </a:t>
                      </a:r>
                      <a:r>
                        <a:rPr lang="ru-RU" sz="1600" dirty="0" smtClean="0">
                          <a:effectLst/>
                        </a:rPr>
                        <a:t>год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2027 </a:t>
                      </a:r>
                      <a:r>
                        <a:rPr lang="ru-RU" sz="1600" dirty="0">
                          <a:effectLst/>
                        </a:rPr>
                        <a:t>год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2702">
                <a:tc>
                  <a:txBody>
                    <a:bodyPr/>
                    <a:lstStyle/>
                    <a:p>
                      <a:pPr marR="48260" algn="just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I</a:t>
                      </a:r>
                      <a:r>
                        <a:rPr lang="ru-RU" sz="1600" dirty="0">
                          <a:effectLst/>
                        </a:rPr>
                        <a:t>. Доходы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42 788,8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41 194,8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42 135,7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42 816,3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3887">
                <a:tc>
                  <a:txBody>
                    <a:bodyPr/>
                    <a:lstStyle/>
                    <a:p>
                      <a:pPr marR="48260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из них</a:t>
                      </a:r>
                      <a:r>
                        <a:rPr lang="en-US" sz="1600" dirty="0">
                          <a:effectLst/>
                        </a:rPr>
                        <a:t>: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indent="450215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indent="450215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indent="450215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7031">
                <a:tc>
                  <a:txBody>
                    <a:bodyPr/>
                    <a:lstStyle/>
                    <a:p>
                      <a:pPr marR="48260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налоговые доходы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42 072,5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40 334,7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41 264,3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41 933,5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4579">
                <a:tc>
                  <a:txBody>
                    <a:bodyPr/>
                    <a:lstStyle/>
                    <a:p>
                      <a:pPr marR="48260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неналоговые </a:t>
                      </a:r>
                      <a:r>
                        <a:rPr lang="ru-RU" sz="1600" dirty="0" smtClean="0">
                          <a:effectLst/>
                        </a:rPr>
                        <a:t>доходы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716,3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860,1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871,4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882,8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7774">
                <a:tc>
                  <a:txBody>
                    <a:bodyPr/>
                    <a:lstStyle/>
                    <a:p>
                      <a:pPr marR="48260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II</a:t>
                      </a:r>
                      <a:r>
                        <a:rPr lang="ru-RU" sz="1600" dirty="0">
                          <a:effectLst/>
                        </a:rPr>
                        <a:t>. Безвозмездные поступления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24 874,9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21 041,4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baseline="0" dirty="0" smtClean="0">
                          <a:effectLst/>
                          <a:latin typeface="Times New Roman"/>
                          <a:ea typeface="Times New Roman"/>
                        </a:rPr>
                        <a:t>14 330,4</a:t>
                      </a: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6 483,6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7001">
                <a:tc>
                  <a:txBody>
                    <a:bodyPr/>
                    <a:lstStyle/>
                    <a:p>
                      <a:pPr marR="48260"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III</a:t>
                      </a:r>
                      <a:r>
                        <a:rPr lang="ru-RU" sz="1600" b="1" dirty="0">
                          <a:effectLst/>
                        </a:rPr>
                        <a:t>.Всего доходов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/>
                          <a:ea typeface="Times New Roman"/>
                        </a:rPr>
                        <a:t>67 663,7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/>
                          <a:ea typeface="Times New Roman"/>
                        </a:rPr>
                        <a:t>62 236,2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/>
                          <a:ea typeface="Times New Roman"/>
                        </a:rPr>
                        <a:t>56 466,1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/>
                          <a:ea typeface="Times New Roman"/>
                        </a:rPr>
                        <a:t>49 299,8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7774">
                <a:tc>
                  <a:txBody>
                    <a:bodyPr/>
                    <a:lstStyle/>
                    <a:p>
                      <a:pPr marR="48260"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II</a:t>
                      </a:r>
                      <a:r>
                        <a:rPr lang="ru-RU" sz="1600" b="1" dirty="0">
                          <a:effectLst/>
                        </a:rPr>
                        <a:t>. Расходы, всего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/>
                          <a:ea typeface="Times New Roman"/>
                        </a:rPr>
                        <a:t>74 569,7</a:t>
                      </a:r>
                    </a:p>
                    <a:p>
                      <a:pPr marR="48260" algn="ctr">
                        <a:spcAft>
                          <a:spcPts val="0"/>
                        </a:spcAft>
                      </a:pP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/>
                          <a:ea typeface="Times New Roman"/>
                        </a:rPr>
                        <a:t>62 236,2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/>
                          <a:ea typeface="Times New Roman"/>
                        </a:rPr>
                        <a:t>56 466,1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/>
                          <a:ea typeface="Times New Roman"/>
                        </a:rPr>
                        <a:t>49 299,8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69124">
                <a:tc>
                  <a:txBody>
                    <a:bodyPr/>
                    <a:lstStyle/>
                    <a:p>
                      <a:pPr marR="48260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III</a:t>
                      </a:r>
                      <a:r>
                        <a:rPr lang="ru-RU" sz="1600" dirty="0">
                          <a:effectLst/>
                        </a:rPr>
                        <a:t>. Дефицит (-), профицит </a:t>
                      </a:r>
                      <a:r>
                        <a:rPr lang="ru-RU" sz="1600" dirty="0" smtClean="0">
                          <a:effectLst/>
                        </a:rPr>
                        <a:t>(+)</a:t>
                      </a: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-6 906,0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989458">
                <a:tc>
                  <a:txBody>
                    <a:bodyPr/>
                    <a:lstStyle/>
                    <a:p>
                      <a:pPr marR="48260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VI</a:t>
                      </a:r>
                      <a:r>
                        <a:rPr lang="ru-RU" sz="1600" dirty="0">
                          <a:effectLst/>
                        </a:rPr>
                        <a:t>. Источники финансирования </a:t>
                      </a:r>
                      <a:r>
                        <a:rPr lang="ru-RU" sz="1600" dirty="0" smtClean="0">
                          <a:effectLst/>
                        </a:rPr>
                        <a:t>дефицита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6 906,0</a:t>
                      </a: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36408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800" b="1" dirty="0">
                <a:solidFill>
                  <a:schemeClr val="accent1">
                    <a:lumMod val="50000"/>
                  </a:schemeClr>
                </a:solidFill>
              </a:rPr>
              <a:t>Структура </a:t>
            </a:r>
            <a:r>
              <a:rPr lang="ru-RU" sz="1800" b="1" dirty="0" smtClean="0">
                <a:solidFill>
                  <a:schemeClr val="accent1">
                    <a:lumMod val="50000"/>
                  </a:schemeClr>
                </a:solidFill>
              </a:rPr>
              <a:t>собственных доходов </a:t>
            </a:r>
            <a:r>
              <a:rPr lang="ru-RU" sz="1800" b="1" dirty="0">
                <a:solidFill>
                  <a:schemeClr val="accent1">
                    <a:lumMod val="50000"/>
                  </a:schemeClr>
                </a:solidFill>
              </a:rPr>
              <a:t>местного бюджета</a:t>
            </a:r>
            <a:endParaRPr lang="ru-RU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7795850"/>
              </p:ext>
            </p:extLst>
          </p:nvPr>
        </p:nvGraphicFramePr>
        <p:xfrm>
          <a:off x="323528" y="1052733"/>
          <a:ext cx="8712969" cy="4935411"/>
        </p:xfrm>
        <a:graphic>
          <a:graphicData uri="http://schemas.openxmlformats.org/drawingml/2006/table">
            <a:tbl>
              <a:tblPr firstRow="1" firstCol="1" bandRow="1">
                <a:tableStyleId>{3C2FFA5D-87B4-456A-9821-1D502468CF0F}</a:tableStyleId>
              </a:tblPr>
              <a:tblGrid>
                <a:gridCol w="18905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374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247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4732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6821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4469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88595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Код бюджетной классификации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Наименование вида доходов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Бюджет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Прогноз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b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Плановый период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121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2024 </a:t>
                      </a:r>
                      <a:r>
                        <a:rPr lang="ru-RU" sz="1200" dirty="0">
                          <a:effectLst/>
                        </a:rPr>
                        <a:t>года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2025 </a:t>
                      </a:r>
                      <a:r>
                        <a:rPr lang="ru-RU" sz="1200" dirty="0">
                          <a:effectLst/>
                        </a:rPr>
                        <a:t>год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2026 </a:t>
                      </a:r>
                      <a:r>
                        <a:rPr lang="ru-RU" sz="1200" dirty="0">
                          <a:effectLst/>
                        </a:rPr>
                        <a:t>год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2027 </a:t>
                      </a:r>
                      <a:r>
                        <a:rPr lang="ru-RU" sz="1200" dirty="0">
                          <a:effectLst/>
                        </a:rPr>
                        <a:t>год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859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2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3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r>
                        <a:rPr lang="ru-RU" sz="1200" dirty="0" smtClean="0">
                          <a:effectLst/>
                        </a:rPr>
                        <a:t>4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5</a:t>
                      </a: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6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098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ВСЕГО  СОБСТВЕННЫХ ДОХОДОВ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42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 788,8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41 194,8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42 135,7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42 816,2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874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НАЛОГОВЫЕ ДОХОДЫ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marR="48260"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/>
                          <a:ea typeface="Times New Roman"/>
                        </a:rPr>
                        <a:t>42</a:t>
                      </a:r>
                      <a:r>
                        <a:rPr lang="ru-RU" sz="1100" baseline="0" dirty="0" smtClean="0">
                          <a:effectLst/>
                          <a:latin typeface="Times New Roman"/>
                          <a:ea typeface="Times New Roman"/>
                        </a:rPr>
                        <a:t> 072,5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279" marR="6527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40 334,7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41 264,6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41 933,5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255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1 01 </a:t>
                      </a:r>
                      <a:r>
                        <a:rPr lang="ru-RU" sz="1200" dirty="0" smtClean="0">
                          <a:effectLst/>
                        </a:rPr>
                        <a:t>00000 </a:t>
                      </a:r>
                      <a:r>
                        <a:rPr lang="ru-RU" sz="1200" dirty="0">
                          <a:effectLst/>
                        </a:rPr>
                        <a:t>00 0000 110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НАЛОГИ НА ПРИБЫЛЬ, ДОХОДЫ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/>
                        </a:rPr>
                        <a:t>14 275,5</a:t>
                      </a:r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/>
                        </a:rPr>
                        <a:t>15 800,0</a:t>
                      </a:r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/>
                        </a:rPr>
                        <a:t>16</a:t>
                      </a:r>
                      <a:r>
                        <a:rPr lang="ru-RU" sz="1200" b="0" i="0" u="none" strike="noStrike" baseline="0" dirty="0" smtClean="0">
                          <a:effectLst/>
                          <a:latin typeface="Times New Roman"/>
                        </a:rPr>
                        <a:t> 729,6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/>
                        </a:rPr>
                        <a:t>17 398,8</a:t>
                      </a:r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841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1 01 02000 01 0000 110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Налог на доходы физических лиц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/>
                        </a:rPr>
                        <a:t>14 275,5</a:t>
                      </a:r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/>
                        </a:rPr>
                        <a:t>15 800,0</a:t>
                      </a:r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/>
                        </a:rPr>
                        <a:t>16</a:t>
                      </a:r>
                      <a:r>
                        <a:rPr lang="ru-RU" sz="1200" b="0" i="0" u="none" strike="noStrike" baseline="0" dirty="0" smtClean="0">
                          <a:effectLst/>
                          <a:latin typeface="Times New Roman"/>
                        </a:rPr>
                        <a:t> 729,6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/>
                        </a:rPr>
                        <a:t>17 398,8</a:t>
                      </a:r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779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1 05 00000 00 0000 000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НАЛОГИ НА СОВОКУПНЫЙ ДОХОД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/>
                        </a:rPr>
                        <a:t>6 000,0</a:t>
                      </a:r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/>
                        </a:rPr>
                        <a:t>7 148,8</a:t>
                      </a:r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7 148,8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7 148,8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126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1 05 03000 01 0000 110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Единый  </a:t>
                      </a:r>
                      <a:r>
                        <a:rPr lang="ru-RU" sz="1200" dirty="0" smtClean="0">
                          <a:effectLst/>
                        </a:rPr>
                        <a:t>сельскохозяйственный </a:t>
                      </a:r>
                      <a:r>
                        <a:rPr lang="ru-RU" sz="1200" dirty="0">
                          <a:effectLst/>
                        </a:rPr>
                        <a:t>налог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/>
                        </a:rPr>
                        <a:t>6 000,0</a:t>
                      </a:r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/>
                        </a:rPr>
                        <a:t>7 148,8</a:t>
                      </a:r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7 148,8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7 148,8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0264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1 06 00000 00 0000 000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НАЛОГИ НА ИМУЩЕСТВО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/>
                        </a:rPr>
                        <a:t>21 797,0</a:t>
                      </a:r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/>
                        </a:rPr>
                        <a:t>17 385,9</a:t>
                      </a:r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/>
                        </a:rPr>
                        <a:t>17 385,9</a:t>
                      </a:r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/>
                        </a:rPr>
                        <a:t>17 385,9</a:t>
                      </a:r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126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1 06 01000 00 0000 110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Налог на имущество физических лиц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/>
                        </a:rPr>
                        <a:t>2 376,5</a:t>
                      </a:r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/>
                        </a:rPr>
                        <a:t>2 485,0</a:t>
                      </a:r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/>
                        </a:rPr>
                        <a:t>2 485,0</a:t>
                      </a:r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/>
                        </a:rPr>
                        <a:t>2 485,0</a:t>
                      </a:r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0264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1 06 06000 00 0000 110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Земельный налог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/>
                        </a:rPr>
                        <a:t>19 420,5</a:t>
                      </a:r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/>
                        </a:rPr>
                        <a:t>14 900,9</a:t>
                      </a:r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/>
                        </a:rPr>
                        <a:t>14 900,9</a:t>
                      </a:r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/>
                        </a:rPr>
                        <a:t>14 900,9</a:t>
                      </a:r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128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НЕНАЛОГОВЫЕ ДОХОДЫ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/>
                        </a:rPr>
                        <a:t>716,3</a:t>
                      </a:r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/>
                        </a:rPr>
                        <a:t>860,1</a:t>
                      </a:r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/>
                        </a:rPr>
                        <a:t>871,4</a:t>
                      </a:r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/>
                        </a:rPr>
                        <a:t>882,7</a:t>
                      </a:r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65161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1 11 00000 00 0000 000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ДОХОДЫ ОТ ИСПОЛЬЗОВАНИЯ ИМУЩЕСТВА, НАХОДЯЩЕГОСЯ В ГОСУДАРСТВЕННОЙ И МУНИЦИПАЛЬНОЙ СОБСТВЕННОСТИ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/>
                        </a:rPr>
                        <a:t>561,8</a:t>
                      </a:r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/>
                        </a:rPr>
                        <a:t>579,4</a:t>
                      </a:r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/>
                        </a:rPr>
                        <a:t>579,4</a:t>
                      </a:r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/>
                        </a:rPr>
                        <a:t>579,4</a:t>
                      </a:r>
                      <a:endParaRPr lang="ru-RU" sz="12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66832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1 13 00000 00 0000 000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ДОХОДЫ ОТ ОКАЗАНИЯ ПЛАТНЫХ УСЛУГ (РАБОТ) И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 КОМПЕНСАЦИИ ЗАТРАТ ГОСУДАРСТВА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0,0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120,0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124,8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129,8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3659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 16 00000 00 0000 000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Штрафы, санкции,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 возмещение ущерба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154,5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160,7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167,2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173,5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1829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2139" marR="52139" marT="0" marB="0" anchor="ctr"/>
                </a:tc>
                <a:extLst>
                  <a:ext uri="{0D108BD9-81ED-4DB2-BD59-A6C34878D82A}">
                    <a16:rowId xmlns:a16="http://schemas.microsoft.com/office/drawing/2014/main" val="23472618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941086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Динамика доходов бюджета </a:t>
            </a:r>
            <a:r>
              <a:rPr lang="ru-RU" sz="3200" dirty="0" err="1" smtClean="0"/>
              <a:t>Зимовниковского</a:t>
            </a:r>
            <a:r>
              <a:rPr lang="ru-RU" sz="3200" dirty="0" smtClean="0"/>
              <a:t> сельского поселения.</a:t>
            </a:r>
            <a:endParaRPr lang="ru-RU" sz="3200" dirty="0"/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55671022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3600" i="1" dirty="0" smtClean="0">
                <a:latin typeface="Arial Narrow" pitchFamily="34" charset="0"/>
              </a:rPr>
              <a:t>Структура налоговых доходов бюджета Зимовниковского сельского поселения в 2025г</a:t>
            </a:r>
            <a:r>
              <a:rPr lang="ru-RU" dirty="0" smtClean="0"/>
              <a:t>.</a:t>
            </a:r>
            <a:endParaRPr lang="ru-RU" dirty="0"/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3445923631"/>
              </p:ext>
            </p:extLst>
          </p:nvPr>
        </p:nvGraphicFramePr>
        <p:xfrm>
          <a:off x="539552" y="1484784"/>
          <a:ext cx="8352928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6816" y="188640"/>
            <a:ext cx="8229600" cy="922114"/>
          </a:xfrm>
        </p:spPr>
        <p:txBody>
          <a:bodyPr>
            <a:normAutofit fontScale="90000"/>
          </a:bodyPr>
          <a:lstStyle/>
          <a:p>
            <a:r>
              <a:rPr lang="ru-RU" sz="2700" b="1" dirty="0" smtClean="0">
                <a:solidFill>
                  <a:srgbClr val="002060"/>
                </a:solidFill>
              </a:rPr>
              <a:t/>
            </a:r>
            <a:br>
              <a:rPr lang="ru-RU" sz="2700" b="1" dirty="0" smtClean="0">
                <a:solidFill>
                  <a:srgbClr val="002060"/>
                </a:solidFill>
              </a:rPr>
            </a:br>
            <a:r>
              <a:rPr lang="ru-RU" sz="2700" b="1" dirty="0">
                <a:solidFill>
                  <a:srgbClr val="002060"/>
                </a:solidFill>
              </a:rPr>
              <a:t/>
            </a:r>
            <a:br>
              <a:rPr lang="ru-RU" sz="2700" b="1" dirty="0">
                <a:solidFill>
                  <a:srgbClr val="002060"/>
                </a:solidFill>
              </a:rPr>
            </a:br>
            <a:r>
              <a:rPr lang="ru-RU" sz="2700" b="1" dirty="0" smtClean="0">
                <a:solidFill>
                  <a:srgbClr val="002060"/>
                </a:solidFill>
              </a:rPr>
              <a:t>Объем безвозмездных поступлений в местный бюджет из бюджетов других уровней</a:t>
            </a:r>
            <a:br>
              <a:rPr lang="ru-RU" sz="2700" b="1" dirty="0" smtClean="0">
                <a:solidFill>
                  <a:srgbClr val="002060"/>
                </a:solidFill>
              </a:rPr>
            </a:br>
            <a:r>
              <a:rPr lang="ru-RU" sz="2700" b="1" dirty="0" smtClean="0">
                <a:solidFill>
                  <a:srgbClr val="002060"/>
                </a:solidFill>
              </a:rPr>
              <a:t>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67620099"/>
              </p:ext>
            </p:extLst>
          </p:nvPr>
        </p:nvGraphicFramePr>
        <p:xfrm>
          <a:off x="107506" y="1052737"/>
          <a:ext cx="8928991" cy="3210721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5161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376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51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73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788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46505">
                <a:tc rowSpan="2">
                  <a:txBody>
                    <a:bodyPr/>
                    <a:lstStyle/>
                    <a:p>
                      <a:pPr indent="274320"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Наименование 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Бюджет на </a:t>
                      </a:r>
                      <a:r>
                        <a:rPr lang="ru-RU" sz="1400" b="1" dirty="0" smtClean="0">
                          <a:effectLst/>
                        </a:rPr>
                        <a:t>2024 </a:t>
                      </a:r>
                      <a:r>
                        <a:rPr lang="ru-RU" sz="1400" b="1" dirty="0">
                          <a:effectLst/>
                        </a:rPr>
                        <a:t>год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Проект </a:t>
                      </a:r>
                      <a:r>
                        <a:rPr lang="ru-RU" sz="1200" b="1" dirty="0" smtClean="0">
                          <a:effectLst/>
                        </a:rPr>
                        <a:t>бюджета, тыс.руб.</a:t>
                      </a:r>
                      <a:endParaRPr lang="ru-RU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238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smtClean="0">
                          <a:effectLst/>
                        </a:rPr>
                        <a:t>2025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</a:rPr>
                        <a:t>2024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</a:rPr>
                        <a:t>2025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297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Безвозмездные поступления, </a:t>
                      </a:r>
                      <a:r>
                        <a:rPr lang="ru-RU" sz="1400" b="1" dirty="0" smtClean="0">
                          <a:effectLst/>
                        </a:rPr>
                        <a:t> всего                         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  <a:r>
                        <a:rPr lang="en-US" sz="1400" b="1" dirty="0" smtClean="0">
                          <a:effectLst/>
                          <a:latin typeface="Times New Roman"/>
                          <a:ea typeface="Times New Roman"/>
                        </a:rPr>
                        <a:t>4</a:t>
                      </a:r>
                      <a:r>
                        <a:rPr lang="ru-RU" sz="1400" b="1" dirty="0" smtClean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400" b="1" dirty="0" smtClean="0">
                          <a:effectLst/>
                          <a:latin typeface="Times New Roman"/>
                          <a:ea typeface="Times New Roman"/>
                        </a:rPr>
                        <a:t>874,9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</a:rPr>
                        <a:t>21 041,4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/>
                          <a:ea typeface="Times New Roman"/>
                        </a:rPr>
                        <a:t>14 330,4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/>
                          <a:ea typeface="Times New Roman"/>
                        </a:rPr>
                        <a:t>6 483,6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944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в том числе: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889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/>
                          <a:ea typeface="Times New Roman"/>
                        </a:rPr>
                        <a:t>1. Дотации бюджетам сельских поселений на выравнивание бюджетной обеспеченности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  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19 871,9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aseline="0" dirty="0" smtClean="0">
                          <a:effectLst/>
                          <a:latin typeface="Times New Roman"/>
                          <a:ea typeface="Times New Roman"/>
                        </a:rPr>
                        <a:t>20 046,1</a:t>
                      </a: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14 330,2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6 483,4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6079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effectLst/>
                        </a:rPr>
                        <a:t>2</a:t>
                      </a:r>
                      <a:r>
                        <a:rPr lang="ru-RU" sz="1400" dirty="0" smtClean="0">
                          <a:effectLst/>
                        </a:rPr>
                        <a:t>. </a:t>
                      </a:r>
                      <a:r>
                        <a:rPr lang="ru-RU" sz="1400" dirty="0" smtClean="0">
                          <a:effectLst/>
                          <a:latin typeface="Times New Roman"/>
                          <a:ea typeface="Times New Roman"/>
                        </a:rPr>
                        <a:t>Дотации бюджетам сельских поселений на поддержку</a:t>
                      </a:r>
                      <a:r>
                        <a:rPr lang="ru-RU" sz="1400" baseline="0" dirty="0" smtClean="0">
                          <a:effectLst/>
                          <a:latin typeface="Times New Roman"/>
                          <a:ea typeface="Times New Roman"/>
                        </a:rPr>
                        <a:t> мер по обеспечению сбалансированности бюджетов</a:t>
                      </a:r>
                      <a:endParaRPr lang="ru-RU" sz="14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1110,1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995,1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0,0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0,0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325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3. </a:t>
                      </a:r>
                      <a:r>
                        <a:rPr lang="ru-RU" sz="1400" dirty="0">
                          <a:effectLst/>
                        </a:rPr>
                        <a:t>Субвенции бюджетам </a:t>
                      </a:r>
                      <a:r>
                        <a:rPr lang="ru-RU" sz="1400" dirty="0" smtClean="0">
                          <a:effectLst/>
                        </a:rPr>
                        <a:t>сельских поселений </a:t>
                      </a:r>
                      <a:r>
                        <a:rPr lang="ru-RU" sz="1400" dirty="0">
                          <a:effectLst/>
                        </a:rPr>
                        <a:t>на выполнение передаваемых полномочий субъектов Российской Федерации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0,2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0,2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0,2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0,2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325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4.</a:t>
                      </a:r>
                      <a:r>
                        <a:rPr lang="en-US" sz="1400" baseline="0" dirty="0" smtClean="0">
                          <a:effectLst/>
                        </a:rPr>
                        <a:t> </a:t>
                      </a:r>
                      <a:r>
                        <a:rPr lang="ru-RU" sz="1400" baseline="0" dirty="0" smtClean="0">
                          <a:effectLst/>
                        </a:rPr>
                        <a:t>Иные межбюджетные трансферты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3892,7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-</a:t>
                      </a: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-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-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613" marR="66613" marT="0" marB="0"/>
                </a:tc>
                <a:extLst>
                  <a:ext uri="{0D108BD9-81ED-4DB2-BD59-A6C34878D82A}">
                    <a16:rowId xmlns:a16="http://schemas.microsoft.com/office/drawing/2014/main" val="25657106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574931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28000" cy="60840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5400" b="1" dirty="0" smtClean="0">
                <a:solidFill>
                  <a:srgbClr val="002060"/>
                </a:solidFill>
              </a:rPr>
              <a:t>Формирование расходов</a:t>
            </a:r>
            <a:r>
              <a:rPr lang="ru-RU" sz="4800" b="1" dirty="0" smtClean="0">
                <a:solidFill>
                  <a:srgbClr val="002060"/>
                </a:solidFill>
              </a:rPr>
              <a:t/>
            </a:r>
            <a:br>
              <a:rPr lang="ru-RU" sz="4800" b="1" dirty="0" smtClean="0">
                <a:solidFill>
                  <a:srgbClr val="002060"/>
                </a:solidFill>
              </a:rPr>
            </a:br>
            <a:r>
              <a:rPr lang="ru-RU" sz="4800" b="1" dirty="0" smtClean="0">
                <a:solidFill>
                  <a:srgbClr val="002060"/>
                </a:solidFill>
              </a:rPr>
              <a:t> в бюджете Зимовниковского сельского поселения</a:t>
            </a:r>
            <a:br>
              <a:rPr lang="ru-RU" sz="4800" b="1" dirty="0" smtClean="0">
                <a:solidFill>
                  <a:srgbClr val="002060"/>
                </a:solidFill>
              </a:rPr>
            </a:br>
            <a:r>
              <a:rPr lang="ru-RU" sz="4800" b="1" dirty="0" smtClean="0">
                <a:solidFill>
                  <a:srgbClr val="002060"/>
                </a:solidFill>
              </a:rPr>
              <a:t>на 2025 </a:t>
            </a:r>
            <a:r>
              <a:rPr lang="ru-RU" sz="4800" b="1" dirty="0">
                <a:solidFill>
                  <a:srgbClr val="002060"/>
                </a:solidFill>
              </a:rPr>
              <a:t>год и на плановый период </a:t>
            </a:r>
            <a:r>
              <a:rPr lang="ru-RU" sz="4800" b="1" dirty="0" smtClean="0">
                <a:solidFill>
                  <a:srgbClr val="002060"/>
                </a:solidFill>
              </a:rPr>
              <a:t>2026 </a:t>
            </a:r>
            <a:r>
              <a:rPr lang="ru-RU" sz="4800" b="1" dirty="0">
                <a:solidFill>
                  <a:srgbClr val="002060"/>
                </a:solidFill>
              </a:rPr>
              <a:t>и </a:t>
            </a:r>
            <a:r>
              <a:rPr lang="ru-RU" sz="4800" b="1" dirty="0" smtClean="0">
                <a:solidFill>
                  <a:srgbClr val="002060"/>
                </a:solidFill>
              </a:rPr>
              <a:t>2027 </a:t>
            </a:r>
            <a:r>
              <a:rPr lang="ru-RU" sz="4800" b="1" dirty="0">
                <a:solidFill>
                  <a:srgbClr val="002060"/>
                </a:solidFill>
              </a:rPr>
              <a:t>годов</a:t>
            </a:r>
            <a:endParaRPr lang="ru-RU" sz="48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54768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800" i="1" dirty="0" smtClean="0"/>
              <a:t>Структура расходов бюджета Зимовниковского сельского поселения в 2024г.</a:t>
            </a:r>
            <a:endParaRPr lang="ru-RU" sz="1800" i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06648359"/>
              </p:ext>
            </p:extLst>
          </p:nvPr>
        </p:nvGraphicFramePr>
        <p:xfrm>
          <a:off x="457200" y="1268760"/>
          <a:ext cx="8229600" cy="5112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2086</TotalTime>
  <Words>703</Words>
  <Application>Microsoft Office PowerPoint</Application>
  <PresentationFormat>Экран (4:3)</PresentationFormat>
  <Paragraphs>231</Paragraphs>
  <Slides>13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8" baseType="lpstr">
      <vt:lpstr>Arial</vt:lpstr>
      <vt:lpstr>Arial Narrow</vt:lpstr>
      <vt:lpstr>Calibri</vt:lpstr>
      <vt:lpstr>Times New Roman</vt:lpstr>
      <vt:lpstr>Тема Office</vt:lpstr>
      <vt:lpstr>Формирование проекта бюджета на 2025-2027 , бюджетных отношений в Зимовниковском сельском поселении Зимовниковского района Ростовской области </vt:lpstr>
      <vt:lpstr>Презентация PowerPoint</vt:lpstr>
      <vt:lpstr>Основные показатели местного бюджета оцениваются следующим  образом:</vt:lpstr>
      <vt:lpstr>Структура собственных доходов местного бюджета</vt:lpstr>
      <vt:lpstr>Динамика доходов бюджета Зимовниковского сельского поселения.</vt:lpstr>
      <vt:lpstr>Структура налоговых доходов бюджета Зимовниковского сельского поселения в 2025г.</vt:lpstr>
      <vt:lpstr>  Объем безвозмездных поступлений в местный бюджет из бюджетов других уровней   </vt:lpstr>
      <vt:lpstr>Формирование расходов  в бюджете Зимовниковского сельского поселения на 2025 год и на плановый период 2026 и 2027 годов</vt:lpstr>
      <vt:lpstr>Структура расходов бюджета Зимовниковского сельского поселения в 2024г.</vt:lpstr>
      <vt:lpstr>Расходы бюджета Зимовниковского сельского поселения на 2025г.</vt:lpstr>
      <vt:lpstr>Расходы бюджета Зимовниковского сельского поселения на 2026г.</vt:lpstr>
      <vt:lpstr>Расходы бюджета Зимовниковского сельского поселения на 2027г.</vt:lpstr>
      <vt:lpstr>Координационная комиссия по поступлению налогов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Сергей</dc:creator>
  <cp:lastModifiedBy>user</cp:lastModifiedBy>
  <cp:revision>155</cp:revision>
  <dcterms:created xsi:type="dcterms:W3CDTF">2013-09-11T11:57:32Z</dcterms:created>
  <dcterms:modified xsi:type="dcterms:W3CDTF">2024-11-27T12:24:51Z</dcterms:modified>
</cp:coreProperties>
</file>