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 bookmarkIdSeed="2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271" r:id="rId4"/>
    <p:sldId id="273" r:id="rId5"/>
  </p:sldIdLst>
  <p:sldSz cx="15998825" cy="159988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99"/>
    <a:srgbClr val="318EE3"/>
    <a:srgbClr val="249DF0"/>
    <a:srgbClr val="26A3CA"/>
    <a:srgbClr val="0066CC"/>
    <a:srgbClr val="0A63A6"/>
    <a:srgbClr val="DEFFFD"/>
    <a:srgbClr val="E4FFFE"/>
    <a:srgbClr val="FFEFB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8851" autoAdjust="0"/>
  </p:normalViewPr>
  <p:slideViewPr>
    <p:cSldViewPr snapToGrid="0">
      <p:cViewPr varScale="1">
        <p:scale>
          <a:sx n="49" d="100"/>
          <a:sy n="49" d="100"/>
        </p:scale>
        <p:origin x="-2328" y="-114"/>
      </p:cViewPr>
      <p:guideLst>
        <p:guide orient="horz" pos="639"/>
        <p:guide orient="horz" pos="9325"/>
        <p:guide orient="horz" pos="4147"/>
        <p:guide pos="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01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 panose="020B0604020202020204"/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i="0" u="sng"/>
              <a:t>ОФОРМЛЕНИЕ ПОСТА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>Базовый макет/Светлый фон_77пт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Для текста (в зависимости от его длины) используйте только </a:t>
            </a:r>
            <a:r>
              <a:rPr lang="ru-RU" b="1"/>
              <a:t>2 размера кегля </a:t>
            </a:r>
            <a:r>
              <a:rPr lang="ru-RU"/>
              <a:t>(77 и/или 105 пт).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Важно! Следите за тем, чтобы шрифт не был слишком мелким или крупным.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b="1"/>
              <a:t>Верхняя граница текста </a:t>
            </a:r>
            <a:r>
              <a:rPr lang="ru-RU"/>
              <a:t>не должна заходить за пунктирную линию (отмечена в макете чуть выше середины). </a:t>
            </a:r>
            <a:br>
              <a:rPr lang="ru-RU"/>
            </a:br>
            <a:r>
              <a:rPr lang="ru-RU"/>
              <a:t>Если вы не видите ее, включите направляющие (меню «вид»: поставьте галочку рядом с пунктом «направляющие»</a:t>
            </a:r>
            <a:br>
              <a:rPr lang="ru-RU"/>
            </a:br>
            <a:r>
              <a:rPr lang="ru-RU" b="1"/>
              <a:t>Нижняя граница текста </a:t>
            </a:r>
            <a:r>
              <a:rPr lang="ru-RU"/>
              <a:t>всегда на одной линии.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/>
              <a:t>Выравнивание</a:t>
            </a:r>
            <a:r>
              <a:rPr lang="ru-RU"/>
              <a:t> текста всегда по левому краю.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/>
            </a:r>
            <a:br>
              <a:rPr lang="ru-RU" i="1"/>
            </a:b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 u="sng"/>
              <a:t>СОДЕРЖАНИЕ ПОСТА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Напишите текст для карточки – кратко основной смысл поста. Предложение должно быть простым  и отражать суть новости.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Оптимальный размер текста на карточке – до 100 знаков, предельно допустимый – 200 знаков.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Карточка сопровождается текстом с подробностями по заявленной теме: 3 абзаца, 5-7 предложений. Последний абзац – тематическая цитата главы ведомства (иного должностного лица).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Размер текста в посте – до 500 знаков. </a:t>
            </a:r>
            <a:endParaRPr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Не забудьте про хештеги (!) – #темапоста #министерство (название ведомства) #имяфамилия главы ведомства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endParaRPr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i="1"/>
          </a:p>
        </p:txBody>
      </p:sp>
      <p:sp>
        <p:nvSpPr>
          <p:cNvPr id="87" name="Google Shape;8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i="0" u="sng"/>
              <a:t>ОФОРМЛЕНИЕ ПОСТА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>Базовый макет/Светлый фон_77пт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Для текста (в зависимости от его длины) используйте только </a:t>
            </a:r>
            <a:r>
              <a:rPr lang="ru-RU" b="1"/>
              <a:t>2 размера кегля </a:t>
            </a:r>
            <a:r>
              <a:rPr lang="ru-RU"/>
              <a:t>(77 и/или 105 пт).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Важно! Следите за тем, чтобы шрифт не был слишком мелким или крупным.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b="1"/>
              <a:t>Верхняя граница текста </a:t>
            </a:r>
            <a:r>
              <a:rPr lang="ru-RU"/>
              <a:t>не должна заходить за пунктирную линию (отмечена в макете чуть выше середины). </a:t>
            </a:r>
            <a:br>
              <a:rPr lang="ru-RU"/>
            </a:br>
            <a:r>
              <a:rPr lang="ru-RU"/>
              <a:t>Если вы не видите ее, включите направляющие (меню «вид»: поставьте галочку рядом с пунктом «направляющие»</a:t>
            </a:r>
            <a:br>
              <a:rPr lang="ru-RU"/>
            </a:br>
            <a:r>
              <a:rPr lang="ru-RU" b="1"/>
              <a:t>Нижняя граница текста </a:t>
            </a:r>
            <a:r>
              <a:rPr lang="ru-RU"/>
              <a:t>всегда на одной линии.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/>
              <a:t>Выравнивание</a:t>
            </a:r>
            <a:r>
              <a:rPr lang="ru-RU"/>
              <a:t> текста всегда по левому краю.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/>
            </a:r>
            <a:br>
              <a:rPr lang="ru-RU" i="1"/>
            </a:b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 u="sng"/>
              <a:t>СОДЕРЖАНИЕ ПОСТА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Напишите текст для карточки – кратко основной смысл поста. Предложение должно быть простым  и отражать суть новости.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Оптимальный размер текста на карточке – до 100 знаков, предельно допустимый – 200 знаков.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Карточка сопровождается текстом с подробностями по заявленной теме: 3 абзаца, 5-7 предложений. Последний абзац – тематическая цитата главы ведомства (иного должностного лица).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Размер текста в посте – до 500 знаков. </a:t>
            </a:r>
            <a:endParaRPr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Не забудьте про хештеги (!) – #темапоста #министерство (название ведомства) #имяфамилия главы ведомства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endParaRPr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i="1"/>
          </a:p>
        </p:txBody>
      </p:sp>
      <p:sp>
        <p:nvSpPr>
          <p:cNvPr id="87" name="Google Shape;8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i="0" u="sng"/>
              <a:t>ОФОРМЛЕНИЕ ПОСТА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>Базовый макет/Светлый фон_77пт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Для текста (в зависимости от его длины) используйте только </a:t>
            </a:r>
            <a:r>
              <a:rPr lang="ru-RU" b="1"/>
              <a:t>2 размера кегля </a:t>
            </a:r>
            <a:r>
              <a:rPr lang="ru-RU"/>
              <a:t>(77 и/или 105 пт).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Важно! Следите за тем, чтобы шрифт не был слишком мелким или крупным.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b="1"/>
              <a:t>Верхняя граница текста </a:t>
            </a:r>
            <a:r>
              <a:rPr lang="ru-RU"/>
              <a:t>не должна заходить за пунктирную линию (отмечена в макете чуть выше середины). </a:t>
            </a:r>
            <a:br>
              <a:rPr lang="ru-RU"/>
            </a:br>
            <a:r>
              <a:rPr lang="ru-RU"/>
              <a:t>Если вы не видите ее, включите направляющие (меню «вид»: поставьте галочку рядом с пунктом «направляющие»</a:t>
            </a:r>
            <a:br>
              <a:rPr lang="ru-RU"/>
            </a:br>
            <a:r>
              <a:rPr lang="ru-RU" b="1"/>
              <a:t>Нижняя граница текста </a:t>
            </a:r>
            <a:r>
              <a:rPr lang="ru-RU"/>
              <a:t>всегда на одной линии.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/>
              <a:t>Выравнивание</a:t>
            </a:r>
            <a:r>
              <a:rPr lang="ru-RU"/>
              <a:t> текста всегда по левому краю.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/>
            </a:r>
            <a:br>
              <a:rPr lang="ru-RU" i="1"/>
            </a:b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 u="sng"/>
              <a:t>СОДЕРЖАНИЕ ПОСТА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Напишите текст для карточки – кратко основной смысл поста. Предложение должно быть простым  и отражать суть новости.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Оптимальный размер текста на карточке – до 100 знаков, предельно допустимый – 200 знаков.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Карточка сопровождается текстом с подробностями по заявленной теме: 3 абзаца, 5-7 предложений. Последний абзац – тематическая цитата главы ведомства (иного должностного лица).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Размер текста в посте – до 500 знаков. </a:t>
            </a:r>
            <a:endParaRPr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Не забудьте про хештеги (!) – #темапоста #министерство (название ведомства) #имяфамилия главы ведомства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endParaRPr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i="1"/>
          </a:p>
        </p:txBody>
      </p:sp>
      <p:sp>
        <p:nvSpPr>
          <p:cNvPr id="87" name="Google Shape;8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i="0" u="sng"/>
              <a:t>ОФОРМЛЕНИЕ ПОСТА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>Базовый макет/Светлый фон_77пт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Для текста (в зависимости от его длины) используйте только </a:t>
            </a:r>
            <a:r>
              <a:rPr lang="ru-RU" b="1"/>
              <a:t>2 размера кегля </a:t>
            </a:r>
            <a:r>
              <a:rPr lang="ru-RU"/>
              <a:t>(77 и/или 105 пт).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/>
              <a:t>Важно! Следите за тем, чтобы шрифт не был слишком мелким или крупным.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ru-RU" b="1"/>
              <a:t>Верхняя граница текста </a:t>
            </a:r>
            <a:r>
              <a:rPr lang="ru-RU"/>
              <a:t>не должна заходить за пунктирную линию (отмечена в макете чуть выше середины). </a:t>
            </a:r>
            <a:br>
              <a:rPr lang="ru-RU"/>
            </a:br>
            <a:r>
              <a:rPr lang="ru-RU"/>
              <a:t>Если вы не видите ее, включите направляющие (меню «вид»: поставьте галочку рядом с пунктом «направляющие»</a:t>
            </a:r>
            <a:br>
              <a:rPr lang="ru-RU"/>
            </a:br>
            <a:r>
              <a:rPr lang="ru-RU" b="1"/>
              <a:t>Нижняя граница текста </a:t>
            </a:r>
            <a:r>
              <a:rPr lang="ru-RU"/>
              <a:t>всегда на одной линии.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/>
              <a:t>Выравнивание</a:t>
            </a:r>
            <a:r>
              <a:rPr lang="ru-RU"/>
              <a:t> текста всегда по левому краю.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/>
            </a:r>
            <a:br>
              <a:rPr lang="ru-RU" i="1"/>
            </a:b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 u="sng"/>
              <a:t>СОДЕРЖАНИЕ ПОСТА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Напишите текст для карточки – кратко основной смысл поста. Предложение должно быть простым  и отражать суть новости.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Оптимальный размер текста на карточке – до 100 знаков, предельно допустимый – 200 знаков.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Карточка сопровождается текстом с подробностями по заявленной теме: 3 абзаца, 5-7 предложений. Последний абзац – тематическая цитата главы ведомства (иного должностного лица).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Размер текста в посте – до 500 знаков. </a:t>
            </a:r>
            <a:endParaRPr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r>
              <a:rPr lang="ru-RU"/>
              <a:t>Не забудьте про хештеги (!) – #темапоста #министерство (название ведомства) #имяфамилия главы ведомства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</a:pPr>
            <a:endParaRPr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i="1"/>
          </a:p>
        </p:txBody>
      </p:sp>
      <p:sp>
        <p:nvSpPr>
          <p:cNvPr id="87" name="Google Shape;8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199912" y="2618328"/>
            <a:ext cx="13599001" cy="5569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 panose="020B0604030504040204"/>
              <a:buNone/>
              <a:defRPr sz="10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999853" y="8403088"/>
            <a:ext cx="11999119" cy="3862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200"/>
            </a:lvl1pPr>
            <a:lvl2pPr lvl="1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500"/>
            </a:lvl2pPr>
            <a:lvl3pPr lvl="2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50"/>
            </a:lvl3pPr>
            <a:lvl4pPr lvl="3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4pPr>
            <a:lvl5pPr lvl="4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5pPr>
            <a:lvl6pPr lvl="5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6pPr>
            <a:lvl7pPr lvl="6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7pPr>
            <a:lvl8pPr lvl="7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8pPr>
            <a:lvl9pPr lvl="8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1102003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102005" y="3921935"/>
            <a:ext cx="6768252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200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500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50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1102005" y="5844015"/>
            <a:ext cx="6768252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8099406" y="3921935"/>
            <a:ext cx="6801584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200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500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50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8099406" y="5844015"/>
            <a:ext cx="6801584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 panose="020B0604030504040204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842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Char char="•"/>
              <a:defRPr sz="5600"/>
            </a:lvl1pPr>
            <a:lvl2pPr marL="914400" lvl="1" indent="-5397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Char char="•"/>
              <a:defRPr sz="4900"/>
            </a:lvl2pPr>
            <a:lvl3pPr marL="1371600" lvl="2" indent="-4953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Char char="•"/>
              <a:defRPr sz="4200"/>
            </a:lvl3pPr>
            <a:lvl4pPr marL="1828800" lvl="3" indent="-4508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500"/>
            </a:lvl4pPr>
            <a:lvl5pPr marL="2286000" lvl="4" indent="-4508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500"/>
            </a:lvl5pPr>
            <a:lvl6pPr marL="2743200" lvl="5" indent="-4508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500"/>
            </a:lvl6pPr>
            <a:lvl7pPr marL="3200400" lvl="6" indent="-4508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500"/>
            </a:lvl7pPr>
            <a:lvl8pPr marL="3657600" lvl="7" indent="-4508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500"/>
            </a:lvl8pPr>
            <a:lvl9pPr marL="4114800" lvl="8" indent="-45085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5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 panose="020B0604030504040204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Arial" panose="020B0604020202020204"/>
              <a:buNone/>
              <a:defRPr sz="56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R="0" lvl="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 panose="020B0604020202020204"/>
              <a:buNone/>
              <a:defRPr sz="49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R="0" lvl="2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 panose="020B0604020202020204"/>
              <a:buNone/>
              <a:defRPr sz="42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R="0" lvl="3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None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R="0" lvl="4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None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R="0" lvl="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None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R="0" lvl="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None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R="0" lvl="7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None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R="0" lvl="8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None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923859" y="2435007"/>
            <a:ext cx="10151107" cy="1379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6394900" y="5906048"/>
            <a:ext cx="13558265" cy="3449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-604585" y="2556294"/>
            <a:ext cx="13558265" cy="1014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Verdana" panose="020B0604030504040204"/>
              <a:buNone/>
              <a:defRPr sz="77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13798987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39750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 panose="020B0604020202020204"/>
              <a:buChar char="•"/>
              <a:defRPr sz="49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914400" marR="0" lvl="1" indent="-495300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 panose="020B0604020202020204"/>
              <a:buChar char="•"/>
              <a:defRPr sz="42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1371600" marR="0" lvl="2" indent="-450850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 panose="020B0604020202020204"/>
              <a:buChar char="•"/>
              <a:defRPr sz="35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1828800" marR="0" lvl="3" indent="-42862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2286000" marR="0" lvl="4" indent="-42862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2743200" marR="0" lvl="5" indent="-42862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3200400" marR="0" lvl="6" indent="-42862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3657600" marR="0" lvl="7" indent="-42862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4114800" marR="0" lvl="8" indent="-42862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 panose="020B0604020202020204"/>
              <a:buChar char="•"/>
              <a:defRPr sz="315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 panose="020B0604020202020204"/>
              <a:buNone/>
              <a:defRPr sz="2100" b="0" i="0" u="none" strike="noStrike" cap="none">
                <a:solidFill>
                  <a:srgbClr val="888888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2" y="0"/>
            <a:ext cx="15998827" cy="15998827"/>
            <a:chOff x="-2" y="-2"/>
            <a:chExt cx="15998827" cy="15998827"/>
          </a:xfrm>
        </p:grpSpPr>
        <p:sp>
          <p:nvSpPr>
            <p:cNvPr id="89" name="Google Shape;89;p2"/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66"/>
                <a:buFont typeface="Arial" panose="020B0604020202020204"/>
                <a:buNone/>
              </a:pPr>
              <a:endParaRPr sz="3265" b="0" i="0" u="none" strike="noStrike" cap="none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endParaRPr>
            </a:p>
          </p:txBody>
        </p:sp>
        <p:sp>
          <p:nvSpPr>
            <p:cNvPr id="91" name="Google Shape;91;p2"/>
            <p:cNvSpPr txBox="1"/>
            <p:nvPr/>
          </p:nvSpPr>
          <p:spPr>
            <a:xfrm>
              <a:off x="1016068" y="15221420"/>
              <a:ext cx="3531706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spAutoFit/>
            </a:bodyPr>
            <a:lstStyle/>
            <a:p>
              <a:pPr lvl="0">
                <a:buSzPts val="2500"/>
              </a:pPr>
              <a:r>
                <a:rPr lang="en-US" sz="2500" dirty="0" smtClean="0">
                  <a:solidFill>
                    <a:schemeClr val="bg2">
                      <a:alpha val="50000"/>
                    </a:schemeClr>
                  </a:solidFill>
                  <a:latin typeface="Verdana" panose="020B0604030504040204"/>
                  <a:ea typeface="Verdana" panose="020B0604030504040204"/>
                  <a:cs typeface="Verdana" panose="020B0604030504040204"/>
                  <a:sym typeface="Verdana" panose="020B0604030504040204"/>
                </a:rPr>
                <a:t>mioro.donland.ru</a:t>
              </a:r>
              <a:endParaRPr lang="en-US" sz="2500" dirty="0">
                <a:solidFill>
                  <a:schemeClr val="bg2">
                    <a:alpha val="50000"/>
                  </a:schemeClr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endParaRPr>
            </a:p>
          </p:txBody>
        </p:sp>
      </p:grpSp>
      <p:sp>
        <p:nvSpPr>
          <p:cNvPr id="90" name="Google Shape;90;p2"/>
          <p:cNvSpPr/>
          <p:nvPr/>
        </p:nvSpPr>
        <p:spPr>
          <a:xfrm>
            <a:off x="914397" y="4738675"/>
            <a:ext cx="14481545" cy="5893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r>
              <a:rPr lang="ru-RU" sz="6000" b="1" dirty="0" smtClean="0">
                <a:solidFill>
                  <a:srgbClr val="0066CC"/>
                </a:solidFill>
              </a:rPr>
              <a:t>Администрациями</a:t>
            </a:r>
            <a:r>
              <a:rPr lang="ru-RU" sz="6000" b="1" i="1" dirty="0" smtClean="0">
                <a:solidFill>
                  <a:srgbClr val="0066CC"/>
                </a:solidFill>
              </a:rPr>
              <a:t> </a:t>
            </a:r>
            <a:r>
              <a:rPr lang="ru-RU" sz="6000" b="1" dirty="0" smtClean="0">
                <a:solidFill>
                  <a:srgbClr val="0066CC"/>
                </a:solidFill>
              </a:rPr>
              <a:t>органов местного самоуправления проводится работа по выявлению правообладателей ранее учтенных объектов недвижимости.</a:t>
            </a:r>
          </a:p>
          <a:p>
            <a:endParaRPr lang="ru-RU" sz="1050" b="1" dirty="0" smtClean="0">
              <a:solidFill>
                <a:srgbClr val="003399"/>
              </a:solidFill>
              <a:latin typeface="Verdana" pitchFamily="34" charset="0"/>
              <a:ea typeface="Verdana" pitchFamily="34" charset="0"/>
              <a:cs typeface="Verdana" panose="020B0604030504040204" pitchFamily="34" charset="0"/>
            </a:endParaRPr>
          </a:p>
          <a:p>
            <a:pPr algn="ctr"/>
            <a:endParaRPr lang="ru-RU" sz="1050" dirty="0" smtClean="0">
              <a:latin typeface="+mn-lt"/>
            </a:endParaRPr>
          </a:p>
          <a:p>
            <a:pPr algn="ctr"/>
            <a:r>
              <a:rPr lang="ru-RU" sz="2800" i="1" dirty="0" smtClean="0">
                <a:latin typeface="+mn-lt"/>
              </a:rPr>
              <a:t>В связи с вступлением в силу Федерального закона </a:t>
            </a:r>
            <a:br>
              <a:rPr lang="ru-RU" sz="2800" i="1" dirty="0" smtClean="0">
                <a:latin typeface="+mn-lt"/>
              </a:rPr>
            </a:br>
            <a:r>
              <a:rPr lang="ru-RU" sz="2800" i="1" dirty="0" smtClean="0">
                <a:latin typeface="+mn-lt"/>
              </a:rPr>
              <a:t>от 30.12.2020 № 518-ФЗ</a:t>
            </a:r>
            <a:endParaRPr lang="ru-RU" sz="2800" b="1" i="1" u="none" strike="noStrike" cap="none" dirty="0" smtClean="0">
              <a:solidFill>
                <a:schemeClr val="dk1"/>
              </a:solidFill>
              <a:latin typeface="+mn-lt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24403" y="857251"/>
            <a:ext cx="14606122" cy="2349361"/>
            <a:chOff x="1024403" y="857251"/>
            <a:chExt cx="14606122" cy="2349361"/>
          </a:xfrm>
        </p:grpSpPr>
        <p:sp>
          <p:nvSpPr>
            <p:cNvPr id="11" name="TextBox 10"/>
            <p:cNvSpPr txBox="1"/>
            <p:nvPr/>
          </p:nvSpPr>
          <p:spPr>
            <a:xfrm>
              <a:off x="3067667" y="857251"/>
              <a:ext cx="12562858" cy="2349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400"/>
                </a:lnSpc>
              </a:pPr>
              <a:r>
                <a:rPr lang="ru-RU" sz="3400" dirty="0" smtClean="0">
                  <a:solidFill>
                    <a:srgbClr val="505A78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МИНИСТЕРСТВО ИМУЩЕСТВЕННЫХ И ЗЕМЕЛЬНЫХ ОТНОШЕНИЙ, ФИНАНСОВОГО ОЗДОРОВЛЕНИЯ ПРЕДПРИЯТИЙ, ОРГАНИЗАЦИЙ  </a:t>
              </a:r>
            </a:p>
            <a:p>
              <a:pPr>
                <a:lnSpc>
                  <a:spcPts val="4400"/>
                </a:lnSpc>
              </a:pPr>
              <a:r>
                <a:rPr lang="ru-RU" sz="3400" dirty="0" smtClean="0">
                  <a:solidFill>
                    <a:srgbClr val="505A78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РОСТОВСКОЙ ОБЛАСТИ</a:t>
              </a:r>
              <a:endParaRPr lang="ru-RU" sz="3400" dirty="0">
                <a:solidFill>
                  <a:srgbClr val="505A78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12" name="Google Shape;96;p6"/>
            <p:cNvPicPr preferRelativeResize="0"/>
            <p:nvPr/>
          </p:nvPicPr>
          <p:blipFill rotWithShape="1">
            <a:blip r:embed="rId3"/>
            <a:srcRect r="81951"/>
            <a:stretch>
              <a:fillRect/>
            </a:stretch>
          </p:blipFill>
          <p:spPr>
            <a:xfrm>
              <a:off x="1024403" y="1014413"/>
              <a:ext cx="1748294" cy="200863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" name="Овал 14"/>
          <p:cNvSpPr/>
          <p:nvPr/>
        </p:nvSpPr>
        <p:spPr>
          <a:xfrm>
            <a:off x="2211572" y="10887739"/>
            <a:ext cx="11993526" cy="3700131"/>
          </a:xfrm>
          <a:prstGeom prst="ellipse">
            <a:avLst/>
          </a:prstGeom>
          <a:solidFill>
            <a:srgbClr val="318EE3">
              <a:alpha val="68000"/>
            </a:srgbClr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bg1"/>
                </a:solidFill>
              </a:rPr>
              <a:t>Целью мероприятия является решение проблем с объектами недвижимого имущества и земельными участками, в отношении которых в ЕГРН отсутствуют сведения о правах</a:t>
            </a:r>
            <a:endParaRPr lang="ru-RU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-2" y="-2"/>
            <a:ext cx="15998827" cy="15998827"/>
          </a:xfrm>
          <a:prstGeom prst="rect">
            <a:avLst/>
          </a:prstGeom>
          <a:solidFill>
            <a:schemeClr val="lt2"/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 panose="020B0604020202020204"/>
              <a:buNone/>
            </a:pPr>
            <a:endParaRPr sz="3265" b="0" i="0" u="none" strike="noStrike" cap="none" dirty="0">
              <a:solidFill>
                <a:srgbClr val="003399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1016068" y="15221422"/>
            <a:ext cx="3531706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lvl="0">
              <a:buSzPts val="2500"/>
            </a:pPr>
            <a:r>
              <a:rPr lang="en-US" sz="2500" dirty="0" smtClean="0">
                <a:solidFill>
                  <a:schemeClr val="bg2">
                    <a:alpha val="50000"/>
                  </a:schemeClr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mioro.donland.ru</a:t>
            </a:r>
            <a:endParaRPr lang="en-US" sz="2500" dirty="0">
              <a:solidFill>
                <a:schemeClr val="bg2">
                  <a:alpha val="50000"/>
                </a:schemeClr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>
          <a:xfrm>
            <a:off x="3254467" y="1221615"/>
            <a:ext cx="11284085" cy="191069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A63A6"/>
                </a:solidFill>
              </a:rPr>
              <a:t>Зачем оформлять права на объекты недвижимости? </a:t>
            </a:r>
            <a:br>
              <a:rPr lang="ru-RU" sz="3600" b="1" i="1" dirty="0" smtClean="0">
                <a:solidFill>
                  <a:srgbClr val="0A63A6"/>
                </a:solidFill>
              </a:rPr>
            </a:br>
            <a:r>
              <a:rPr lang="ru-RU" sz="3600" dirty="0" smtClean="0"/>
              <a:t> Государственная регистрация прав в ЕГРН:</a:t>
            </a:r>
            <a:br>
              <a:rPr lang="ru-RU" sz="3600" dirty="0" smtClean="0"/>
            </a:br>
            <a:endParaRPr lang="ru-RU" sz="3600" b="1" i="1" dirty="0">
              <a:solidFill>
                <a:srgbClr val="0A63A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27312" y="650712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C:\Users\Худорожкова.MIO\Desktop\kartinki-znak-voprosa-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24" y="1198990"/>
            <a:ext cx="1979947" cy="187495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257182" y="3678414"/>
            <a:ext cx="11186459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lvl="0" indent="-514350" algn="ctr"/>
            <a:r>
              <a:rPr lang="ru-RU" sz="3600" dirty="0" smtClean="0"/>
              <a:t>обеспечивает защиту имущественных прав собственников со стороны государства</a:t>
            </a:r>
          </a:p>
          <a:p>
            <a:pPr marL="514350" lvl="0" indent="-514350" algn="ctr"/>
            <a:endParaRPr lang="ru-RU" sz="3600" dirty="0">
              <a:latin typeface="+mn-lt"/>
            </a:endParaRPr>
          </a:p>
        </p:txBody>
      </p:sp>
      <p:pic>
        <p:nvPicPr>
          <p:cNvPr id="1028" name="Picture 4" descr="C:\Users\Худорожкова.MIO\Desktop\га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2739" y="3724111"/>
            <a:ext cx="1708937" cy="1595336"/>
          </a:xfrm>
          <a:prstGeom prst="rect">
            <a:avLst/>
          </a:prstGeom>
          <a:noFill/>
        </p:spPr>
      </p:pic>
      <p:pic>
        <p:nvPicPr>
          <p:cNvPr id="13" name="Picture 4" descr="C:\Users\Худорожкова.MIO\Desktop\га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1712" y="5863217"/>
            <a:ext cx="1708937" cy="1595336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3340434" y="5885915"/>
            <a:ext cx="11100390" cy="1658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rgbClr val="000000"/>
                </a:solidFill>
                <a:ea typeface="Calibri"/>
              </a:rPr>
              <a:t>необходима при совершении сделок с недвижимым имуществом (дарение, купля-продажа, аренда, оформление наследства).</a:t>
            </a:r>
            <a:endParaRPr lang="ru-RU" sz="3600" dirty="0"/>
          </a:p>
        </p:txBody>
      </p:sp>
      <p:pic>
        <p:nvPicPr>
          <p:cNvPr id="18" name="Picture 4" descr="C:\Users\Худорожкова.MIO\Desktop\га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013" y="7990104"/>
            <a:ext cx="1708937" cy="15953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381154" y="8014687"/>
            <a:ext cx="11164186" cy="2977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chemeClr val="tx1"/>
                </a:solidFill>
              </a:rPr>
              <a:t>необходима при рассмотрении вопросов компенсации при ограничении прав на землю, утраты имущества в результате стихийных бедствий, изъятии земель для государственных и муниципальных нужд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4" name="Picture 6" descr="C:\Users\Худорожкова.MIO\Desktop\premium-icon-exclamation-mark-384066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2061" y="12111557"/>
            <a:ext cx="1946172" cy="1976284"/>
          </a:xfrm>
          <a:prstGeom prst="rect">
            <a:avLst/>
          </a:prstGeom>
          <a:noFill/>
        </p:spPr>
      </p:pic>
      <p:sp>
        <p:nvSpPr>
          <p:cNvPr id="15" name="Скругленный прямоугольник 14"/>
          <p:cNvSpPr/>
          <p:nvPr/>
        </p:nvSpPr>
        <p:spPr>
          <a:xfrm>
            <a:off x="3322204" y="11906655"/>
            <a:ext cx="11342452" cy="3190673"/>
          </a:xfrm>
          <a:prstGeom prst="roundRect">
            <a:avLst/>
          </a:prstGeom>
          <a:solidFill>
            <a:srgbClr val="318EE3">
              <a:alpha val="67451"/>
            </a:srgbClr>
          </a:solidFill>
          <a:ln>
            <a:solidFill>
              <a:srgbClr val="0A6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</a:rPr>
              <a:t>Важно: </a:t>
            </a:r>
            <a:r>
              <a:rPr lang="ru-RU" sz="3200" dirty="0" smtClean="0"/>
              <a:t>Если Вы не получаете налоговое уведомление, и не сообщили самостоятельно в ФНС России о наличии у Вас объектов недвижимого имущества, Вам грозит </a:t>
            </a:r>
            <a:r>
              <a:rPr lang="ru-RU" sz="3200" dirty="0" smtClean="0">
                <a:solidFill>
                  <a:srgbClr val="C00000"/>
                </a:solidFill>
              </a:rPr>
              <a:t>штраф в размере 20% </a:t>
            </a:r>
            <a:r>
              <a:rPr lang="ru-RU" sz="3200" dirty="0" smtClean="0"/>
              <a:t>от неуплаченной суммы налога в отношении объекта недвижимого имущества, по которому не представлено сообщение.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-2" y="0"/>
            <a:ext cx="15998827" cy="15998827"/>
          </a:xfrm>
          <a:prstGeom prst="rect">
            <a:avLst/>
          </a:prstGeom>
          <a:solidFill>
            <a:schemeClr val="lt2"/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 panose="020B0604020202020204"/>
              <a:buNone/>
            </a:pPr>
            <a:endParaRPr sz="3265" b="0" i="0" u="none" strike="noStrike" cap="none" dirty="0">
              <a:solidFill>
                <a:srgbClr val="003399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1016068" y="15221422"/>
            <a:ext cx="3531706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lvl="0">
              <a:buSzPts val="2500"/>
            </a:pPr>
            <a:r>
              <a:rPr lang="en-US" sz="2500" dirty="0" smtClean="0">
                <a:solidFill>
                  <a:schemeClr val="bg2">
                    <a:alpha val="50000"/>
                  </a:schemeClr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mioro.donland.ru</a:t>
            </a:r>
            <a:endParaRPr lang="en-US" sz="2500" dirty="0">
              <a:solidFill>
                <a:schemeClr val="bg2">
                  <a:alpha val="50000"/>
                </a:schemeClr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>
          <a:xfrm>
            <a:off x="3289760" y="1263693"/>
            <a:ext cx="11225718" cy="1567284"/>
          </a:xfrm>
          <a:solidFill>
            <a:schemeClr val="bg1"/>
          </a:solidFill>
        </p:spPr>
        <p:txBody>
          <a:bodyPr anchor="ctr" anchorCtr="0">
            <a:normAutofit fontScale="90000"/>
          </a:bodyPr>
          <a:lstStyle/>
          <a:p>
            <a:pPr algn="l"/>
            <a:r>
              <a:rPr lang="ru-RU" sz="3600" b="1" i="1" dirty="0" smtClean="0">
                <a:solidFill>
                  <a:srgbClr val="0A63A6"/>
                </a:solidFill>
              </a:rPr>
              <a:t>Как поступить если права на принадлежащие вам объекты недвижимости не зарегистрированы в ЕГРН?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27312" y="650712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C:\Users\Худорожкова.MIO\Desktop\kartinki-znak-voprosa-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0623" y="1278170"/>
            <a:ext cx="1815639" cy="157588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317360" y="3108843"/>
            <a:ext cx="11164186" cy="560153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pPr marL="514350" lvl="0" indent="-514350" algn="ctr"/>
            <a:endParaRPr lang="ru-RU" sz="2000" b="1" dirty="0" smtClean="0"/>
          </a:p>
          <a:p>
            <a:r>
              <a:rPr lang="ru-RU" sz="3200" dirty="0" smtClean="0"/>
              <a:t>Первый вариант, обратиться в администрацию органа местного самоуправления с заявлением (согласием) на государственную регистрацию прав в упрощенном порядке в отношении земельных участков, предназначенных для ведения личного подсобного хозяйства, огородничества, садоводства, индивидуального гаражного или индивидуального жилищного строительства, и находящихся на таких земельных участках объектов капитального строительства.</a:t>
            </a:r>
          </a:p>
          <a:p>
            <a:pPr marL="514350" lvl="0" indent="-514350" algn="ctr"/>
            <a:endParaRPr lang="ru-RU" sz="1800" dirty="0">
              <a:latin typeface="+mn-lt"/>
            </a:endParaRPr>
          </a:p>
        </p:txBody>
      </p:sp>
      <p:pic>
        <p:nvPicPr>
          <p:cNvPr id="1028" name="Picture 4" descr="C:\Users\Худорожкова.MIO\Desktop\га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1594" y="3195198"/>
            <a:ext cx="1708937" cy="1595336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3338623" y="8973878"/>
            <a:ext cx="11169615" cy="34024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</a:rPr>
              <a:t>Второй вариант, самостоятельно обратиться за государственной регистрацией ранее возникшего права.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В этом случае нужно обратиться в ближайший офис МФЦ с паспортом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и правоустанавливающим документом. Специалисты МФЦ помогут написать Вам соответствующее заявление.</a:t>
            </a:r>
          </a:p>
          <a:p>
            <a:pPr algn="ctr"/>
            <a:endParaRPr lang="ru-RU" sz="32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8" name="Picture 4" descr="C:\Users\Худорожкова.MIO\Desktop\га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4014" y="8892815"/>
            <a:ext cx="1708937" cy="1637488"/>
          </a:xfrm>
          <a:prstGeom prst="rect">
            <a:avLst/>
          </a:prstGeom>
          <a:noFill/>
        </p:spPr>
      </p:pic>
      <p:pic>
        <p:nvPicPr>
          <p:cNvPr id="22" name="Picture 6" descr="C:\Users\Худорожкова.MIO\Desktop\premium-icon-exclamation-mark-384066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605" y="12753582"/>
            <a:ext cx="1946172" cy="1976284"/>
          </a:xfrm>
          <a:prstGeom prst="rect">
            <a:avLst/>
          </a:prstGeom>
          <a:noFill/>
        </p:spPr>
      </p:pic>
      <p:sp>
        <p:nvSpPr>
          <p:cNvPr id="23" name="Скругленный прямоугольник 22"/>
          <p:cNvSpPr/>
          <p:nvPr/>
        </p:nvSpPr>
        <p:spPr>
          <a:xfrm>
            <a:off x="3322204" y="12636003"/>
            <a:ext cx="11342452" cy="2276273"/>
          </a:xfrm>
          <a:prstGeom prst="roundRect">
            <a:avLst/>
          </a:prstGeom>
          <a:solidFill>
            <a:srgbClr val="318EE3">
              <a:alpha val="67451"/>
            </a:srgbClr>
          </a:solidFill>
          <a:ln>
            <a:solidFill>
              <a:srgbClr val="0A6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Обращаем ваше внимание, что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госпошлина</a:t>
            </a:r>
            <a:r>
              <a:rPr lang="ru-RU" sz="3200" b="1" dirty="0" smtClean="0">
                <a:solidFill>
                  <a:schemeClr val="bg1"/>
                </a:solidFill>
              </a:rPr>
              <a:t> за государственную регистрацию права на объект недвижимости, возникшего до 31.01.1998, </a:t>
            </a:r>
          </a:p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не взимается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0" y="-2"/>
            <a:ext cx="15998827" cy="15998827"/>
          </a:xfrm>
          <a:prstGeom prst="rect">
            <a:avLst/>
          </a:prstGeom>
          <a:solidFill>
            <a:schemeClr val="lt2">
              <a:alpha val="62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 panose="020B0604020202020204"/>
              <a:buNone/>
            </a:pPr>
            <a:endParaRPr sz="3265" b="0" i="0" u="none" strike="noStrike" cap="none" dirty="0">
              <a:solidFill>
                <a:srgbClr val="003399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1016068" y="15221422"/>
            <a:ext cx="3531706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lvl="0">
              <a:buSzPts val="2500"/>
            </a:pPr>
            <a:r>
              <a:rPr lang="en-US" sz="2500" dirty="0" smtClean="0">
                <a:solidFill>
                  <a:schemeClr val="bg2">
                    <a:alpha val="50000"/>
                  </a:schemeClr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mioro.donland.ru</a:t>
            </a:r>
            <a:endParaRPr lang="en-US" sz="2500" dirty="0">
              <a:solidFill>
                <a:schemeClr val="bg2">
                  <a:alpha val="50000"/>
                </a:schemeClr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27312" y="650712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Заголовок 14"/>
          <p:cNvSpPr>
            <a:spLocks noGrp="1"/>
          </p:cNvSpPr>
          <p:nvPr>
            <p:ph type="ctrTitle"/>
          </p:nvPr>
        </p:nvSpPr>
        <p:spPr>
          <a:xfrm>
            <a:off x="1956390" y="3615071"/>
            <a:ext cx="13213095" cy="791062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Дополнительно сообщаем, </a:t>
            </a:r>
            <a:br>
              <a:rPr lang="ru-RU" sz="4000" dirty="0" smtClean="0">
                <a:solidFill>
                  <a:schemeClr val="tx1"/>
                </a:solidFill>
                <a:latin typeface="+mj-lt"/>
              </a:rPr>
            </a:br>
            <a:r>
              <a:rPr lang="ru-RU" sz="40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+mj-lt"/>
              </a:rPr>
            </a:b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что в рамках реализации мероприятий по выявлению правообладателей ранее учтенных объектов недвижимости </a:t>
            </a:r>
            <a:r>
              <a:rPr lang="ru-RU" sz="4000" b="1" dirty="0" smtClean="0">
                <a:solidFill>
                  <a:schemeClr val="tx1"/>
                </a:solidFill>
                <a:latin typeface="+mj-lt"/>
              </a:rPr>
              <a:t>граждане могут предоставлять </a:t>
            </a: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в администрацию (лично или посредством почтовой связи с уведомлением о вручении) </a:t>
            </a:r>
            <a:r>
              <a:rPr lang="ru-RU" sz="4000" b="1" dirty="0" smtClean="0">
                <a:solidFill>
                  <a:schemeClr val="tx1"/>
                </a:solidFill>
                <a:latin typeface="+mj-lt"/>
              </a:rPr>
              <a:t>сведения, документы, подтверждающие права на объекты недвижимости, а также сведения о почтовом адресе, адресе электронной почты, документах, удостоверяющих личность, и СНИЛС</a:t>
            </a: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.</a:t>
            </a:r>
            <a:br>
              <a:rPr lang="ru-RU" sz="4000" dirty="0" smtClean="0">
                <a:solidFill>
                  <a:schemeClr val="tx1"/>
                </a:solidFill>
                <a:latin typeface="+mj-lt"/>
              </a:rPr>
            </a:br>
            <a:r>
              <a:rPr lang="ru-RU" sz="40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+mj-lt"/>
              </a:rPr>
            </a:br>
            <a:r>
              <a:rPr lang="ru-RU" sz="4000" dirty="0" smtClean="0">
                <a:solidFill>
                  <a:schemeClr val="tx1"/>
                </a:solidFill>
                <a:latin typeface="+mj-lt"/>
              </a:rPr>
              <a:t>Указанные сведения могут быть представлены как самими правообладателями, так и лицами, чьи права и законные интересы могут быть затронуты в связи с выявлением правообладателей</a:t>
            </a:r>
            <a:endParaRPr lang="ru-RU" sz="4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7" name="Picture 6" descr="C:\Users\Худорожкова.MIO\Desktop\premium-icon-exclamation-mark-384066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3617" y="1066687"/>
            <a:ext cx="1946172" cy="1976284"/>
          </a:xfrm>
          <a:prstGeom prst="rect">
            <a:avLst/>
          </a:prstGeom>
          <a:noFill/>
        </p:spPr>
      </p:pic>
      <p:pic>
        <p:nvPicPr>
          <p:cNvPr id="23" name="Picture 5" descr="C:\Users\Худорожкова.MIO\Desktop\423249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14442" y="12001865"/>
            <a:ext cx="2644315" cy="2644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инЖКХ">
      <a:dk1>
        <a:srgbClr val="000000"/>
      </a:dk1>
      <a:lt1>
        <a:srgbClr val="FFFFFF"/>
      </a:lt1>
      <a:dk2>
        <a:srgbClr val="505A78"/>
      </a:dk2>
      <a:lt2>
        <a:srgbClr val="EBEBF0"/>
      </a:lt2>
      <a:accent1>
        <a:srgbClr val="45B97C"/>
      </a:accent1>
      <a:accent2>
        <a:srgbClr val="23AAB6"/>
      </a:accent2>
      <a:accent3>
        <a:srgbClr val="D9D9E3"/>
      </a:accent3>
      <a:accent4>
        <a:srgbClr val="677399"/>
      </a:accent4>
      <a:accent5>
        <a:srgbClr val="E15F00"/>
      </a:accent5>
      <a:accent6>
        <a:srgbClr val="DC5050"/>
      </a:accent6>
      <a:hlink>
        <a:srgbClr val="3C4155"/>
      </a:hlink>
      <a:folHlink>
        <a:srgbClr val="DC505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512</Words>
  <Application>Microsoft Office PowerPoint</Application>
  <PresentationFormat>Произвольный</PresentationFormat>
  <Paragraphs>80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Зачем оформлять права на объекты недвижимости?   Государственная регистрация прав в ЕГРН: </vt:lpstr>
      <vt:lpstr>Как поступить если права на принадлежащие вам объекты недвижимости не зарегистрированы в ЕГРН?</vt:lpstr>
      <vt:lpstr>Дополнительно сообщаем,   что в рамках реализации мероприятий по выявлению правообладателей ранее учтенных объектов недвижимости граждане могут предоставлять в администрацию (лично или посредством почтовой связи с уведомлением о вручении) сведения, документы, подтверждающие права на объекты недвижимости, а также сведения о почтовом адресе, адресе электронной почты, документах, удостоверяющих личность, и СНИЛС.  Указанные сведения могут быть представлены как самими правообладателями, так и лицами, чьи права и законные интересы могут быть затронуты в связи с выявлением правообладателей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Худорожкова</cp:lastModifiedBy>
  <cp:revision>133</cp:revision>
  <dcterms:created xsi:type="dcterms:W3CDTF">2020-07-15T10:46:00Z</dcterms:created>
  <dcterms:modified xsi:type="dcterms:W3CDTF">2022-06-21T12:47:35Z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1049-11.2.0.10223</vt:lpwstr>
  </property>
</Properties>
</file>