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9" r:id="rId5"/>
    <p:sldId id="291" r:id="rId6"/>
    <p:sldId id="29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>
        <p:scale>
          <a:sx n="68" d="100"/>
          <a:sy n="68" d="100"/>
        </p:scale>
        <p:origin x="-2790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6512" y="548680"/>
            <a:ext cx="91805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Письмо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Минстроя России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15.11.2022 № 60372-ИФ/04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направлении разъяснений по отдельным вопросам лицензирования предпринимательской деятельности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управлению многоквартирными домами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лицензионного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контроля»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302892" y="5264040"/>
            <a:ext cx="68056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b="1" dirty="0">
                <a:solidFill>
                  <a:srgbClr val="C00000"/>
                </a:solidFill>
              </a:rPr>
              <a:t>Кузнецова Светлана Сергеевна</a:t>
            </a:r>
          </a:p>
          <a:p>
            <a:pPr algn="r" eaLnBrk="1" hangingPunct="1"/>
            <a:r>
              <a:rPr lang="ru-RU" altLang="ru-RU" b="1" dirty="0">
                <a:solidFill>
                  <a:srgbClr val="002060"/>
                </a:solidFill>
              </a:rPr>
              <a:t>с</a:t>
            </a:r>
            <a:r>
              <a:rPr lang="ru-RU" altLang="ru-RU" b="1" dirty="0" smtClean="0">
                <a:solidFill>
                  <a:srgbClr val="002060"/>
                </a:solidFill>
              </a:rPr>
              <a:t>пециалист-эксперт отдела </a:t>
            </a:r>
            <a:r>
              <a:rPr lang="ru-RU" altLang="ru-RU" b="1" dirty="0">
                <a:solidFill>
                  <a:srgbClr val="002060"/>
                </a:solidFill>
              </a:rPr>
              <a:t>развития жилищного хозяйства </a:t>
            </a:r>
            <a:r>
              <a:rPr lang="ru-RU" altLang="ru-RU" b="1" dirty="0" smtClean="0">
                <a:solidFill>
                  <a:srgbClr val="002060"/>
                </a:solidFill>
              </a:rPr>
              <a:t>управления развития инфраструктуры министерства </a:t>
            </a:r>
            <a:r>
              <a:rPr lang="ru-RU" altLang="ru-RU" b="1" dirty="0">
                <a:solidFill>
                  <a:srgbClr val="002060"/>
                </a:solidFill>
              </a:rPr>
              <a:t>жилищно-коммунального хозяйства Ростовской области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74020"/>
            <a:ext cx="3240360" cy="181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96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42" y="0"/>
            <a:ext cx="908007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ВОПРОСУ СОБЛЮДЕНИЯ ЛИЦЕНЗИАТОМ ТРЕБОВАНИЙ 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 РАЗМЕЩЕНИЮ ИНФОРМАЦИИ В СВЯЗИ С ОСУЩЕСТВЛЕНИЕМ ДЕЯТЕЛЬНОСТИ ПО УПРАВЛЕНИЮ МКД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СТАТЬЯ 193 ЖК РФ: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число лицензионных требований входит соблюдение лицензиатом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требований к размещению информации, установленных 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частью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10.1 статьи 161 ЖК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РФ</a:t>
            </a:r>
          </a:p>
          <a:p>
            <a:pPr algn="ctr"/>
            <a:endParaRPr lang="ru-RU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Данное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требование не предъявляется к соискателям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лицензии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УО обязана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обеспечить свободный доступ к информации об основных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показателях ее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ФХД,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 оказываемых услугах и о выполняемых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работах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 содержанию и ремонту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ОИ МКД</a:t>
            </a:r>
            <a:r>
              <a:rPr lang="ru-RU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о порядке и об условиях их оказания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выполнения, об их стоимости, о ценах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предоставляемые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 </a:t>
            </a:r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посредством ее размещения в 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ГИС ЖКХ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Порядок, состав, сроки и периодичность размещения в ГИС ЖКХ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утверждены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совместным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приказом </a:t>
            </a:r>
            <a:r>
              <a:rPr lang="ru-RU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Минкомсвязи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России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74, Минстроя России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114/</a:t>
            </a:r>
            <a:r>
              <a:rPr lang="ru-RU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от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29.02.2016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поступлении заявления лицензиата о продлении срока действия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лицензии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ГЖИ проводится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оценка соответствия лицензиата лицензионным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требованиям, в том числе в части размещения информации в ГИС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ЖКХ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283968" y="4964917"/>
            <a:ext cx="85725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147249" y="1988840"/>
            <a:ext cx="85725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AutoShape 2" descr="https://pbs.twimg.com/media/EJuqZAOW4AAlHcR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pbs.twimg.com/media/EJuqZAOW4AAlHcR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vc1i.rweb-images.com/www.pattanakit.net/images/column_1254598315/judge_jody_watching_a_a_h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vc1i.rweb-images.com/www.pattanakit.net/images/column_1254598315/judge_jody_watching_a_a_h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778849" cy="57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Program Files\Microsoft Office\MEDIA\CAGCAT10\j029324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1015" y="-27384"/>
            <a:ext cx="799497" cy="58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6133" y="6186309"/>
            <a:ext cx="785078" cy="67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96" y="6186308"/>
            <a:ext cx="785078" cy="67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55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4016" y="-27384"/>
            <a:ext cx="9468544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ПО ВОПРОСУ ПРЕДОСТАВЛЕНИЯ ЛИЦЕНЗИИ ФИЛИАЛАМ ЮЛ, ОСУЩЕСТВЛЯЮЩИХ ПРЕДПРИНИМАТЕЛЬСКУЮ ДЕЯТЕЛЬНОСТЬ </a:t>
            </a:r>
          </a:p>
          <a:p>
            <a:pPr algn="ctr"/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УПРАВЛЕНИЮ МКД</a:t>
            </a:r>
          </a:p>
          <a:p>
            <a:pPr algn="ctr"/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Статья </a:t>
            </a:r>
            <a:r>
              <a:rPr lang="ru-RU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55 </a:t>
            </a: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ГК РФ: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Филиал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обособленное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подразделение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ЮЛ,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расположенное вне места его нахождения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осуществляющее все его функции или их часть, в том числе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функции представительства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Филиалы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– не ЮЛ </a:t>
            </a:r>
          </a:p>
          <a:p>
            <a:pPr algn="ctr"/>
            <a:endParaRPr lang="ru-RU" sz="1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Их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наделяет имуществом создавшее их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ЮЛ,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 действуют </a:t>
            </a:r>
            <a:r>
              <a:rPr lang="ru-RU" sz="16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они </a:t>
            </a:r>
            <a:endParaRPr lang="ru-RU" sz="1600" b="1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основании утвержденных им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положений</a:t>
            </a:r>
          </a:p>
          <a:p>
            <a:pPr algn="ctr"/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Руководители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филиалов назначаются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ЮЛ и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действуют на основании его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доверенности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филиалах должны быть указаны в учредительных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документах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создавшего их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ЮЛ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Филиал </a:t>
            </a:r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осуществляет функции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ЮЛ, </a:t>
            </a:r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под которыми следует понимать виды предпринимательской и иной экономической деятельности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ЮЛ, </a:t>
            </a:r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которыми оно вправе заниматься в соответствии с законом и учредительными документами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ЮЛ</a:t>
            </a:r>
          </a:p>
          <a:p>
            <a:pPr algn="ctr"/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Филиал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действует от имени создавшего его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ЮЛ – не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выступает в качестве самостоятельного субъекта гражданского оборота, вследствие этого 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ответственность за их деятельность несет создавшее их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ЮЛ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получении филиалом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ЮЛ лицензии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осуществление предпринимательской деятельности по управлению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МКД,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соискатель лицензии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ЮЛ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6009" y="290877"/>
            <a:ext cx="670487" cy="68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8" y="260648"/>
            <a:ext cx="692255" cy="68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373216"/>
            <a:ext cx="680874" cy="69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57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4016" y="-27384"/>
            <a:ext cx="939653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ФЗ-99 ОТ 04.05.2011 «О ЛИЦЕНЗИРОВАНИИ ОТДЕЛЬНЫХ ВИДОВ ДЕЯТЕЛЬНОСТИ»: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заявление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ГЖИ/МФЦ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предоставлении лицензии должно быть подписано единоличным исполнительным органом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ЮЛ – гендиректором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Функции единоличного исполнительного органа могут быть переданы 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соответствующему договору управляющему, который может быть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ЮЛ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имени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ЮЛ заявление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 предоставлении лицензии также может быть подписано руководителем филиала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ЮЛ при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наличии у него соответствующих полномочий, подтвержденных доверенностью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ЮЛ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заявлении о предоставлении лицензии должны быть указаны:</a:t>
            </a:r>
          </a:p>
          <a:p>
            <a:pPr marL="342900" indent="-342900" algn="ctr">
              <a:buAutoNum type="arabicParenR"/>
            </a:pP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полное </a:t>
            </a:r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сокращенное </a:t>
            </a:r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наименование, в том числе фирменное наименование, </a:t>
            </a:r>
            <a:endParaRPr lang="ru-RU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организационно-правовая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форма, </a:t>
            </a:r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адрес его места нахождения,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ОГРН, </a:t>
            </a:r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данные документа, подтверждающего факт внесения сведений о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ЮЛ в ЕГРЮЛ, </a:t>
            </a:r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 указанием номера телефона и адреса электронной почты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ЮЛ</a:t>
            </a:r>
            <a:endParaRPr lang="ru-RU" sz="1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2) идентификационный номер налогоплательщика, данные документа 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постановке соискателя лицензии на учет в налоговом органе, а также постановки 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учет по месту нахождения филиала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ЮЛ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3) реквизиты выданного соискателю лицензии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квалификационного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аттестата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заявлению о предоставлении лицензии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дополнительные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документы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прикладываются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осуществления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деятельности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 управлению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МКД 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получение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лицензии осуществляется в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ГЖИ,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 территории которого такая деятельность будет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осуществляться</a:t>
            </a:r>
            <a:endParaRPr lang="ru-RU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 осуществлении деятельности по управлению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МКД филиалами ЮЛ: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arenR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соискатель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лицензии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ЮЛ,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которое также несет ответственность за деятельность филиала 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 наличие квалификационного аттестата подтверждают: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лицо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исполняющее обязанности единоличного исполнительного органа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лицензиата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руководитель филиала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92" y="332656"/>
            <a:ext cx="53344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32656"/>
            <a:ext cx="623761" cy="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63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-27384"/>
            <a:ext cx="9252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ПО ВОПРОСУ ПРИВЛЕЧЕНИЯ К АДМИНИСТРАТИВНОЙ ОТВЕТСТВЕННОСТИ 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 ВЫЯВЛЕНИИ НАРУШЕНИЙ В РАМКАХ ЛИЦЕНЗИОННОГО КОНТРОЛЯ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Организация и осуществление регионального государственного лицензионного контроля за осуществлением предпринимательской деятельности по управлению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МКД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регулируются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ФЗ-248 от 31.07.2020 «О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государственном контроле (надзоре) </a:t>
            </a:r>
            <a:endParaRPr lang="ru-RU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муниципальном контроле в Российской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Федерации»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Предмет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регионального государственного лицензионного контроля 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осуществлением предпринимательской деятельности по управлению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МКД –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соблюдение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лицензиатами лицензионных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требований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Решения, принимаемые лицензирующим органом по результатам контрольных (надзорных) мероприятий,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предусмотрены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статьей 90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ФЗ-248</a:t>
            </a:r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4241676" y="1677591"/>
            <a:ext cx="576064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4283968" y="4653136"/>
            <a:ext cx="576064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5323140"/>
            <a:ext cx="2952328" cy="14401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323140"/>
            <a:ext cx="298377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728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36"/>
            <a:ext cx="921600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РАЗДЕЛ VI ПОЛОЖЕНИЯ О ЛИЦЕНЗИРОВАНИИ ПРЕДПРИНИМАТЕЛЬСКОЙ ДЕЯТЕЛЬНОСТИ ПО УПРАВЛЕНИЮ МКД И ОБ ОСУЩЕСТВЛЕНИИ РЕГИОНАЛЬНОГО ГОСУДАРСТВЕННОГО ЛИЦЕНЗИОННОГО КОНТРОЛЯ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 ОСУЩЕСТВЛЕНИЕМ ПРЕДПРИНИМАТЕЛЬСКОЙ ДЕЯТЕЛЬНОСТИ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УПРАВЛЕНИЮ МКД, УТВЕРЖДЕННОГО ПП РФ ОТ 28.10.2014 № 1110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результатам контрольных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мероприятий УО может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быть выдано предписание об устранении нарушений лицензионных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требований/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проведении мероприятий по предотвращению причинения вреда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охраняемым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законом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ценностям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целях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формирования сбалансированных подходов по привлечению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УО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к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ответственности в ходе осуществления лицензионного контроля целесообразно при выявлении правонарушения 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руководствоваться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критериями отнесения объектов лицензионного контроля </a:t>
            </a:r>
            <a:endParaRPr lang="ru-RU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категориям риска причинения вреда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охраняемым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законом ценностям, предусмотренным приложением </a:t>
            </a:r>
            <a:endParaRPr lang="ru-RU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Положению о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лицензировании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flipV="1">
            <a:off x="4211960" y="1514375"/>
            <a:ext cx="785818" cy="247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162239" y="4221087"/>
            <a:ext cx="785818" cy="543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5428602"/>
            <a:ext cx="1900322" cy="1343934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28602"/>
            <a:ext cx="1918018" cy="132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5935119"/>
            <a:ext cx="2448271" cy="85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53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756</Words>
  <Application>Microsoft Office PowerPoint</Application>
  <PresentationFormat>Экран (4:3)</PresentationFormat>
  <Paragraphs>96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 PC</dc:creator>
  <cp:lastModifiedBy>user</cp:lastModifiedBy>
  <cp:revision>71</cp:revision>
  <dcterms:created xsi:type="dcterms:W3CDTF">2020-06-12T12:08:50Z</dcterms:created>
  <dcterms:modified xsi:type="dcterms:W3CDTF">2022-12-23T07:31:42Z</dcterms:modified>
</cp:coreProperties>
</file>