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1" r:id="rId2"/>
    <p:sldId id="256" r:id="rId3"/>
    <p:sldId id="257" r:id="rId4"/>
    <p:sldId id="258" r:id="rId5"/>
    <p:sldId id="259" r:id="rId6"/>
    <p:sldId id="261" r:id="rId7"/>
    <p:sldId id="272" r:id="rId8"/>
    <p:sldId id="262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74" autoAdjust="0"/>
    <p:restoredTop sz="94705" autoAdjust="0"/>
  </p:normalViewPr>
  <p:slideViewPr>
    <p:cSldViewPr>
      <p:cViewPr>
        <p:scale>
          <a:sx n="70" d="100"/>
          <a:sy n="70" d="100"/>
        </p:scale>
        <p:origin x="-2730" y="-8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3" y="187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F1C488-8536-4DEF-AE23-A0D33119C2A4}" type="datetimeFigureOut">
              <a:rPr lang="ru-RU" smtClean="0"/>
              <a:pPr/>
              <a:t>23.12.2022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2A455B-FE65-4A8A-8094-7B25EE9948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7745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23.12.2022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2267744" y="5157192"/>
            <a:ext cx="6805612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ru-RU" altLang="ru-RU" b="1" dirty="0">
                <a:solidFill>
                  <a:srgbClr val="C00000"/>
                </a:solidFill>
              </a:rPr>
              <a:t>Кузнецова Светлана Сергеевна</a:t>
            </a:r>
          </a:p>
          <a:p>
            <a:pPr algn="r" eaLnBrk="1" hangingPunct="1"/>
            <a:r>
              <a:rPr lang="ru-RU" altLang="ru-RU" b="1" dirty="0">
                <a:solidFill>
                  <a:srgbClr val="002060"/>
                </a:solidFill>
              </a:rPr>
              <a:t>с</a:t>
            </a:r>
            <a:r>
              <a:rPr lang="ru-RU" altLang="ru-RU" b="1" dirty="0" smtClean="0">
                <a:solidFill>
                  <a:srgbClr val="002060"/>
                </a:solidFill>
              </a:rPr>
              <a:t>пециалист-эксперт отдела </a:t>
            </a:r>
            <a:r>
              <a:rPr lang="ru-RU" altLang="ru-RU" b="1" dirty="0">
                <a:solidFill>
                  <a:srgbClr val="002060"/>
                </a:solidFill>
              </a:rPr>
              <a:t>развития жилищного хозяйства </a:t>
            </a:r>
            <a:r>
              <a:rPr lang="ru-RU" altLang="ru-RU" b="1" dirty="0" smtClean="0">
                <a:solidFill>
                  <a:srgbClr val="002060"/>
                </a:solidFill>
              </a:rPr>
              <a:t>управления развития инфраструктуры министерства </a:t>
            </a:r>
            <a:r>
              <a:rPr lang="ru-RU" altLang="ru-RU" b="1" dirty="0">
                <a:solidFill>
                  <a:srgbClr val="002060"/>
                </a:solidFill>
              </a:rPr>
              <a:t>жилищно-коммунального хозяйства Ростовской области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1860848"/>
            <a:ext cx="82809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Определение СК по экономическим спорам </a:t>
            </a:r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ВС РФ </a:t>
            </a:r>
            <a:r>
              <a:rPr lang="ru-RU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09.11.2022 № 301-ЭС22-12577 </a:t>
            </a:r>
          </a:p>
          <a:p>
            <a:pPr algn="ctr"/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делу </a:t>
            </a:r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№ А17-4682/2021</a:t>
            </a:r>
            <a:endParaRPr lang="ru-RU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75856" y="3087918"/>
            <a:ext cx="2689626" cy="1944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394959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-16371" y="116632"/>
            <a:ext cx="9108504" cy="4320480"/>
          </a:xfrm>
        </p:spPr>
        <p:txBody>
          <a:bodyPr>
            <a:noAutofit/>
          </a:bodyPr>
          <a:lstStyle/>
          <a:p>
            <a:r>
              <a:rPr lang="ru-RU" sz="1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Судебная коллегия по экономическим спорам </a:t>
            </a:r>
            <a:r>
              <a:rPr lang="ru-RU" sz="1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 РФ </a:t>
            </a:r>
            <a:r>
              <a:rPr lang="ru-RU" sz="1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рассмотрела кассационную </a:t>
            </a:r>
            <a:r>
              <a:rPr lang="ru-RU" sz="18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жалобу </a:t>
            </a:r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ТСЖ «Ташкент 99» </a:t>
            </a:r>
            <a:br>
              <a:rPr lang="ru-RU" sz="18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sz="1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</a:t>
            </a:r>
            <a:r>
              <a:rPr lang="ru-RU" sz="18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 Ивановской </a:t>
            </a:r>
            <a:r>
              <a:rPr lang="ru-RU" sz="1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области от 01.11.2021, </a:t>
            </a:r>
            <a:r>
              <a:rPr lang="ru-RU" sz="18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постановление </a:t>
            </a:r>
            <a:r>
              <a:rPr lang="ru-RU" sz="1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Второго арбитражного апелляционного суда от 20.01.2022 </a:t>
            </a:r>
            <a:r>
              <a:rPr lang="ru-RU" sz="1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постановление </a:t>
            </a:r>
            <a:r>
              <a:rPr lang="ru-RU" sz="1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 Волго-Вятского </a:t>
            </a:r>
            <a:r>
              <a:rPr lang="ru-RU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округа от 28.04.2022 </a:t>
            </a:r>
            <a:r>
              <a:rPr lang="ru-RU" sz="1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делу </a:t>
            </a:r>
            <a:r>
              <a:rPr lang="ru-RU" sz="1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</a:t>
            </a:r>
            <a:r>
              <a:rPr lang="ru-RU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А17-4682/2021</a:t>
            </a:r>
            <a:r>
              <a:rPr lang="ru-RU" sz="1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1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заявлению </a:t>
            </a:r>
            <a:r>
              <a:rPr lang="ru-RU" sz="1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ТСЖ «Ташкент 99» </a:t>
            </a:r>
            <a:br>
              <a:rPr lang="ru-RU" sz="1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</a:t>
            </a:r>
            <a:r>
              <a:rPr lang="ru-RU" sz="1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признании недействительным предписания </a:t>
            </a:r>
            <a:r>
              <a:rPr lang="ru-RU" sz="1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ГЖИ Ивановской </a:t>
            </a:r>
            <a:r>
              <a:rPr lang="ru-RU" sz="1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области </a:t>
            </a:r>
            <a:r>
              <a:rPr lang="ru-RU" sz="1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sz="1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15.03.2021 </a:t>
            </a:r>
            <a:r>
              <a:rPr lang="ru-RU" sz="1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</a:t>
            </a:r>
            <a:r>
              <a:rPr lang="ru-RU" sz="1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32-ов </a:t>
            </a:r>
            <a:r>
              <a:rPr lang="ru-RU" sz="1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Стрелка вниз 1"/>
          <p:cNvSpPr/>
          <p:nvPr/>
        </p:nvSpPr>
        <p:spPr>
          <a:xfrm>
            <a:off x="3986741" y="692696"/>
            <a:ext cx="1296144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>
            <a:off x="3984240" y="2348880"/>
            <a:ext cx="1296144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3923928" y="3140968"/>
            <a:ext cx="1296144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99592" y="4381500"/>
            <a:ext cx="2834640" cy="19050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44515" y="4305777"/>
            <a:ext cx="1690003" cy="2147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16898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85384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ОСС, </a:t>
            </a:r>
            <a:r>
              <a:rPr lang="ru-RU" sz="1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результаты которого оформлены протоколом от 03.05.2016 </a:t>
            </a:r>
            <a:r>
              <a:rPr lang="ru-RU" sz="1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</a:t>
            </a:r>
            <a:r>
              <a:rPr lang="ru-RU" sz="1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 </a:t>
            </a:r>
            <a:r>
              <a:rPr lang="ru-RU" sz="1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8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качестве способа управления </a:t>
            </a:r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МКД выбрано ТСЖ и </a:t>
            </a:r>
            <a:r>
              <a:rPr lang="ru-RU" sz="18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принято решение </a:t>
            </a:r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создании ТСЖ «Ташкент 99» </a:t>
            </a:r>
            <a:br>
              <a:rPr lang="ru-RU" sz="18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обращению </a:t>
            </a:r>
            <a:r>
              <a:rPr lang="ru-RU" sz="1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жителя </a:t>
            </a:r>
            <a:r>
              <a:rPr lang="ru-RU" sz="1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МКД по </a:t>
            </a:r>
            <a:r>
              <a:rPr lang="ru-RU" sz="1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вопросу неправомерного начисления платы </a:t>
            </a:r>
            <a:r>
              <a:rPr lang="ru-RU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отопление </a:t>
            </a:r>
            <a:r>
              <a:rPr lang="ru-RU" sz="1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ГЖИ вынесен </a:t>
            </a:r>
            <a:r>
              <a:rPr lang="ru-RU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приказ от 12.02.2021 </a:t>
            </a:r>
            <a:r>
              <a:rPr lang="ru-RU" sz="1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</a:t>
            </a:r>
            <a:r>
              <a:rPr lang="ru-RU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174 о проведении </a:t>
            </a:r>
            <a:r>
              <a:rPr lang="ru-RU" sz="1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внеплановой документарной проверки </a:t>
            </a:r>
            <a:r>
              <a:rPr lang="ru-RU" sz="1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ТСЖ</a:t>
            </a:r>
            <a:br>
              <a:rPr lang="ru-RU" sz="1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результатам проверки </a:t>
            </a:r>
            <a:r>
              <a:rPr lang="ru-RU" sz="1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ГЖИ 15.03.2021 </a:t>
            </a:r>
            <a:r>
              <a:rPr lang="ru-RU" sz="1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составлен акт </a:t>
            </a:r>
            <a:r>
              <a:rPr lang="ru-RU" sz="1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</a:t>
            </a:r>
            <a:r>
              <a:rPr lang="ru-RU" sz="1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73-ов и выдано </a:t>
            </a:r>
            <a:r>
              <a:rPr lang="ru-RU" sz="18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предписание </a:t>
            </a:r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32-ов</a:t>
            </a:r>
            <a:r>
              <a:rPr lang="ru-RU" sz="18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пунктом 1 которого на </a:t>
            </a:r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ТСЖ возложена </a:t>
            </a:r>
            <a:r>
              <a:rPr lang="ru-RU" sz="18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обязанность </a:t>
            </a:r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срок до 13.05.2021 устранить выявленные нарушения требований </a:t>
            </a:r>
            <a:r>
              <a:rPr lang="ru-RU" sz="1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жилищного законодательства путем осуществления жителям </a:t>
            </a:r>
            <a:r>
              <a:rPr lang="ru-RU" sz="1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МКД возврата </a:t>
            </a:r>
            <a:r>
              <a:rPr lang="ru-RU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излишне уплаченных денежных средств за отопление </a:t>
            </a:r>
            <a:r>
              <a:rPr lang="ru-RU" sz="1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сумме 256 794 рубля 47 </a:t>
            </a:r>
            <a:r>
              <a:rPr lang="ru-RU" sz="1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копеек</a:t>
            </a:r>
            <a:br>
              <a:rPr lang="ru-RU" sz="1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ТСЖ обратилось </a:t>
            </a:r>
            <a:r>
              <a:rPr lang="ru-RU" sz="1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 с </a:t>
            </a:r>
            <a:r>
              <a:rPr lang="ru-RU" sz="1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заявлением о признании </a:t>
            </a:r>
            <a:r>
              <a:rPr lang="ru-RU" sz="1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предписания </a:t>
            </a:r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недействительным</a:t>
            </a:r>
            <a:br>
              <a:rPr lang="ru-RU" sz="18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Решением </a:t>
            </a:r>
            <a:r>
              <a:rPr lang="ru-RU" sz="18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 </a:t>
            </a:r>
            <a:r>
              <a:rPr lang="ru-RU" sz="1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Ивановской области от 01.11.2021, оставленным без изменения </a:t>
            </a:r>
            <a:r>
              <a:rPr lang="ru-RU" sz="1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постановлением Второго арбитражного апелляционного суда от 20.01.2022, </a:t>
            </a:r>
            <a:r>
              <a:rPr lang="ru-RU" sz="1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удовлетворении заявленного требования </a:t>
            </a:r>
            <a:r>
              <a:rPr lang="ru-RU" sz="1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отказано</a:t>
            </a:r>
            <a:br>
              <a:rPr lang="ru-RU" sz="1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 Волго-Вятского </a:t>
            </a:r>
            <a:r>
              <a:rPr lang="ru-RU" sz="1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округа постановлением от 28.04.2022 оставил </a:t>
            </a:r>
            <a:r>
              <a:rPr lang="ru-RU" sz="1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</a:t>
            </a:r>
            <a:r>
              <a:rPr lang="ru-RU" sz="1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суда </a:t>
            </a:r>
            <a:r>
              <a:rPr lang="ru-RU" sz="1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инстанции </a:t>
            </a:r>
            <a:r>
              <a:rPr lang="ru-RU" sz="1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01.11.2021 и постановление суда </a:t>
            </a:r>
            <a:r>
              <a:rPr lang="ru-RU" sz="18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апелляционной инстанции от 20.01.2022 без </a:t>
            </a:r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изменения</a:t>
            </a:r>
            <a:endParaRPr lang="ru-RU" sz="18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AutoShape 2" descr="https://f1.ds-russia.ru/u_dirs/135/135184/21376e1cd83f9f7d3e773122023388ea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AutoShape 4" descr="https://f1.ds-russia.ru/u_dirs/135/135184/21376e1cd83f9f7d3e773122023388ea.pn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AutoShape 8" descr="https://f1.ds-russia.ru/u_dirs/135/135184/21376e1cd83f9f7d3e773122023388ea.png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5207" y="3356992"/>
            <a:ext cx="1232918" cy="72008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22957" y="3356992"/>
            <a:ext cx="755454" cy="959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24009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54768"/>
            <a:ext cx="9180512" cy="6292080"/>
          </a:xfrm>
        </p:spPr>
        <p:txBody>
          <a:bodyPr>
            <a:noAutofit/>
          </a:bodyPr>
          <a:lstStyle/>
          <a:p>
            <a:r>
              <a:rPr lang="ru-RU" sz="1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согласившись с принятыми по делу судебными актами, </a:t>
            </a:r>
            <a:r>
              <a:rPr lang="ru-RU" sz="1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ТСЖ обратилось </a:t>
            </a:r>
            <a:br>
              <a:rPr lang="ru-RU" sz="1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ВС РФ с </a:t>
            </a:r>
            <a:r>
              <a:rPr lang="ru-RU" sz="18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кассационной </a:t>
            </a:r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жалобой об отмене судебных решений</a:t>
            </a:r>
            <a:br>
              <a:rPr lang="ru-RU" sz="18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Определением </a:t>
            </a:r>
            <a:r>
              <a:rPr lang="ru-RU" sz="1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судьи </a:t>
            </a:r>
            <a:r>
              <a:rPr lang="ru-RU" sz="18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 РФ от </a:t>
            </a:r>
            <a:r>
              <a:rPr lang="ru-RU" sz="1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26.09.2022 кассационная жалоба </a:t>
            </a:r>
            <a:r>
              <a:rPr lang="ru-RU" sz="18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вместе </a:t>
            </a:r>
            <a:r>
              <a:rPr lang="ru-RU" sz="1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</a:t>
            </a:r>
            <a:r>
              <a:rPr lang="ru-RU" sz="1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делом передана для рассмотрения в судебном заседании Судебной коллегии по экономическим спорам </a:t>
            </a:r>
            <a:r>
              <a:rPr lang="ru-RU" sz="1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 РФ</a:t>
            </a:r>
            <a:br>
              <a:rPr lang="ru-RU" sz="1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ГЖИ просит </a:t>
            </a:r>
            <a:r>
              <a:rPr lang="ru-RU" sz="1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оставить обжалуемые судебные акты по делу без </a:t>
            </a:r>
            <a:r>
              <a:rPr lang="ru-RU" sz="1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изменения</a:t>
            </a:r>
            <a:br>
              <a:rPr lang="ru-RU" sz="1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Судебная </a:t>
            </a:r>
            <a:r>
              <a:rPr lang="ru-RU" sz="1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коллегия </a:t>
            </a:r>
            <a:r>
              <a:rPr lang="ru-RU" sz="1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 РФ пришла к выводу, </a:t>
            </a:r>
            <a:br>
              <a:rPr lang="ru-RU" sz="1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что </a:t>
            </a:r>
            <a:r>
              <a:rPr lang="ru-RU" sz="18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обжалуемые судебные акты подлежат </a:t>
            </a:r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отмене</a:t>
            </a:r>
            <a:br>
              <a:rPr lang="ru-RU" sz="18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ходе проверки </a:t>
            </a:r>
            <a:r>
              <a:rPr lang="ru-RU" sz="18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ГЖИ установлено</a:t>
            </a:r>
            <a:r>
              <a:rPr lang="ru-RU" sz="1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что до декабря 2020 года </a:t>
            </a:r>
            <a:r>
              <a:rPr lang="ru-RU" sz="18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плата </a:t>
            </a:r>
            <a:br>
              <a:rPr lang="ru-RU" sz="18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ru-RU" sz="1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отопление жителями </a:t>
            </a:r>
            <a:r>
              <a:rPr lang="ru-RU" sz="1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МКД вносилась </a:t>
            </a:r>
            <a:r>
              <a:rPr lang="ru-RU" sz="1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течение отопительного периода, </a:t>
            </a:r>
            <a:r>
              <a:rPr lang="ru-RU" sz="1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 время как подлежала начислению равномерно в течение календарного </a:t>
            </a:r>
            <a:r>
              <a:rPr lang="ru-RU" sz="1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года</a:t>
            </a:r>
            <a:r>
              <a:rPr lang="ru-RU" sz="1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размер </a:t>
            </a:r>
            <a:r>
              <a:rPr lang="ru-RU" sz="1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платы рассчитывался исходя из фактического объема потребления </a:t>
            </a:r>
            <a:r>
              <a:rPr lang="ru-RU" sz="1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ТЭ</a:t>
            </a:r>
            <a:br>
              <a:rPr lang="ru-RU" sz="1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Жителям МКД была </a:t>
            </a:r>
            <a:r>
              <a:rPr lang="ru-RU" sz="1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предъявлена к оплате за отопление </a:t>
            </a:r>
            <a:r>
              <a:rPr lang="ru-RU" sz="1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сумма </a:t>
            </a:r>
            <a:r>
              <a:rPr lang="ru-RU" sz="18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4 029 817 рублей 50 копеек, в то время как </a:t>
            </a:r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РСО было </a:t>
            </a:r>
            <a:br>
              <a:rPr lang="ru-RU" sz="18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начислено </a:t>
            </a:r>
            <a:r>
              <a:rPr lang="ru-RU" sz="1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3 773 023 рубля 03 копейки, что привело к образованию на стороне </a:t>
            </a:r>
            <a:r>
              <a:rPr lang="ru-RU" sz="1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собственников помещений переплаты в размере 256 794 рублей 47 </a:t>
            </a:r>
            <a:r>
              <a:rPr lang="ru-RU" sz="1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копеек</a:t>
            </a:r>
            <a:endParaRPr lang="ru-RU" sz="18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884368" y="2399664"/>
            <a:ext cx="981844" cy="850931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504" y="2348880"/>
            <a:ext cx="70866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2434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1115"/>
            <a:ext cx="9144000" cy="6463308"/>
          </a:xfrm>
        </p:spPr>
        <p:txBody>
          <a:bodyPr wrap="square">
            <a:spAutoFit/>
          </a:bodyPr>
          <a:lstStyle/>
          <a:p>
            <a:r>
              <a:rPr lang="ru-RU" sz="1800" b="1" dirty="0" smtClean="0">
                <a:solidFill>
                  <a:srgbClr val="C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ГЖИ </a:t>
            </a:r>
            <a:r>
              <a:rPr lang="ru-RU" sz="1800" b="1" dirty="0">
                <a:solidFill>
                  <a:srgbClr val="C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пришла к выводу о нарушении </a:t>
            </a:r>
            <a:r>
              <a:rPr lang="ru-RU" sz="1800" b="1" dirty="0" smtClean="0">
                <a:solidFill>
                  <a:srgbClr val="C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ТСЖ </a:t>
            </a:r>
            <a:r>
              <a:rPr lang="ru-RU" sz="1800" b="1" dirty="0">
                <a:solidFill>
                  <a:srgbClr val="C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требований </a:t>
            </a:r>
            <a:r>
              <a:rPr lang="ru-RU" sz="1800" b="1" dirty="0" smtClean="0">
                <a:solidFill>
                  <a:srgbClr val="C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статьи 157 ЖК РФ, </a:t>
            </a:r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пункта </a:t>
            </a:r>
            <a:r>
              <a:rPr lang="ru-RU" sz="18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 Правил </a:t>
            </a:r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№ 416, </a:t>
            </a:r>
            <a:r>
              <a:rPr lang="ru-RU" sz="18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пункта 42(1) Правил №</a:t>
            </a:r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354, </a:t>
            </a:r>
            <a:r>
              <a:rPr lang="ru-RU" sz="18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в части расчета размера </a:t>
            </a:r>
            <a:r>
              <a:rPr lang="ru-RU" sz="1800" b="1" dirty="0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платы за отопление за период с 01.01.2017 по </a:t>
            </a:r>
            <a:r>
              <a:rPr lang="ru-RU" sz="1800" b="1" dirty="0" smtClean="0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31.12.2020</a:t>
            </a:r>
            <a:br>
              <a:rPr lang="ru-RU" sz="1800" b="1" dirty="0" smtClean="0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ru-RU" sz="1800" b="1" dirty="0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ru-RU" sz="1800" b="1" dirty="0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ru-RU" sz="1800" b="1" dirty="0">
                <a:solidFill>
                  <a:srgbClr val="0070C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Отказывая в удовлетворении заявленного требования, суды </a:t>
            </a:r>
            <a:r>
              <a:rPr lang="ru-RU" sz="1800" b="1" dirty="0" smtClean="0">
                <a:solidFill>
                  <a:srgbClr val="0070C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 инстанций </a:t>
            </a:r>
            <a:r>
              <a:rPr lang="ru-RU" sz="1800" b="1" dirty="0" smtClean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пришли </a:t>
            </a:r>
            <a:r>
              <a:rPr lang="ru-RU" sz="1800" b="1" dirty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 выводу о соответствии оспариваемого ненормативного правового </a:t>
            </a:r>
            <a:r>
              <a:rPr lang="ru-RU" sz="1800" b="1" dirty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акта положениям действующего жилищного законодательства, </a:t>
            </a:r>
            <a:r>
              <a:rPr lang="ru-RU" sz="1800" b="1" dirty="0" smtClean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его </a:t>
            </a:r>
            <a:r>
              <a:rPr lang="ru-RU" sz="1800" b="1" dirty="0">
                <a:solidFill>
                  <a:srgbClr val="C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исполнимости, а также об отсутствии нарушения прав и законных </a:t>
            </a:r>
            <a:r>
              <a:rPr lang="ru-RU" sz="1800" b="1" dirty="0" smtClean="0">
                <a:solidFill>
                  <a:srgbClr val="C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интересов</a:t>
            </a:r>
            <a:br>
              <a:rPr lang="ru-RU" sz="1800" b="1" dirty="0" smtClean="0">
                <a:solidFill>
                  <a:srgbClr val="C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ru-RU" sz="1800" b="1" dirty="0">
                <a:solidFill>
                  <a:srgbClr val="C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ru-RU" sz="1800" b="1" dirty="0">
                <a:solidFill>
                  <a:srgbClr val="C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ru-RU" sz="18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Как отметили суды, в спорный период на территории Ивановской области </a:t>
            </a:r>
            <a:r>
              <a:rPr lang="ru-RU" sz="1800" b="1" dirty="0">
                <a:solidFill>
                  <a:srgbClr val="0070C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при осуществлении расчетов с потребителями действовал порядок оплаты </a:t>
            </a:r>
            <a:r>
              <a:rPr lang="ru-RU" sz="1800" b="1" dirty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за </a:t>
            </a:r>
            <a:r>
              <a:rPr lang="ru-RU" sz="1800" b="1" dirty="0" smtClean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КУ по </a:t>
            </a:r>
            <a:r>
              <a:rPr lang="ru-RU" sz="1800" b="1" dirty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отоплению равномерно в течение календарного года, </a:t>
            </a:r>
            <a:r>
              <a:rPr lang="ru-RU" sz="1800" b="1" dirty="0" smtClean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ru-RU" sz="1800" b="1" dirty="0" smtClean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в </a:t>
            </a:r>
            <a:r>
              <a:rPr lang="ru-RU" sz="1800" b="1" dirty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связи с чем </a:t>
            </a:r>
            <a:r>
              <a:rPr lang="ru-RU" sz="1800" b="1" dirty="0" smtClean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ТСЖ  </a:t>
            </a:r>
            <a:r>
              <a:rPr lang="ru-RU" sz="1800" b="1" dirty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должен был учитываться именно этот способ </a:t>
            </a:r>
            <a:r>
              <a:rPr lang="ru-RU" sz="1800" b="1" dirty="0" smtClean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оплаты</a:t>
            </a:r>
            <a:br>
              <a:rPr lang="ru-RU" sz="1800" b="1" dirty="0" smtClean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ru-RU" sz="1800" b="1" dirty="0" smtClean="0">
                <a:solidFill>
                  <a:srgbClr val="C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Суды </a:t>
            </a:r>
            <a:r>
              <a:rPr lang="ru-RU" sz="1800" b="1" dirty="0">
                <a:solidFill>
                  <a:srgbClr val="C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не усмотрели оснований для применения срока исковой давности </a:t>
            </a:r>
            <a:r>
              <a:rPr lang="ru-RU" sz="1800" b="1" dirty="0" smtClean="0">
                <a:solidFill>
                  <a:srgbClr val="C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ru-RU" sz="1800" b="1" dirty="0" smtClean="0">
                <a:solidFill>
                  <a:srgbClr val="C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при </a:t>
            </a:r>
            <a:r>
              <a:rPr lang="ru-RU" sz="18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решении вопроса о возврате излишне уплаченной денежной суммы, </a:t>
            </a:r>
            <a:r>
              <a:rPr lang="ru-RU" sz="1800" b="1" dirty="0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поскольку требование заявлено </a:t>
            </a:r>
            <a:r>
              <a:rPr lang="ru-RU" sz="1800" b="1" dirty="0" smtClean="0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ТСЖ </a:t>
            </a:r>
            <a:r>
              <a:rPr lang="ru-RU" sz="1800" b="1" dirty="0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в порядке главы 24 </a:t>
            </a:r>
            <a:r>
              <a:rPr lang="ru-RU" sz="1800" b="1" dirty="0" smtClean="0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АПК РФ, </a:t>
            </a:r>
            <a:r>
              <a:rPr lang="ru-RU" sz="1800" b="1" dirty="0" smtClean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ru-RU" sz="1800" b="1" dirty="0" smtClean="0">
                <a:solidFill>
                  <a:srgbClr val="0070C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в </a:t>
            </a:r>
            <a:r>
              <a:rPr lang="ru-RU" sz="1800" b="1" dirty="0">
                <a:solidFill>
                  <a:srgbClr val="0070C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рамках </a:t>
            </a:r>
            <a:r>
              <a:rPr lang="ru-RU" sz="1800" b="1" dirty="0" smtClean="0">
                <a:solidFill>
                  <a:srgbClr val="0070C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не </a:t>
            </a:r>
            <a:r>
              <a:rPr lang="ru-RU" sz="1800" b="1" dirty="0">
                <a:solidFill>
                  <a:srgbClr val="0070C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гражданских, а административных </a:t>
            </a:r>
            <a:r>
              <a:rPr lang="ru-RU" sz="1800" b="1" dirty="0" smtClean="0">
                <a:solidFill>
                  <a:srgbClr val="0070C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правоотношений</a:t>
            </a:r>
            <a:r>
              <a:rPr lang="ru-RU" sz="1800" b="1" dirty="0" smtClean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ru-RU" sz="1800" b="1" dirty="0" smtClean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ru-RU" sz="1800" b="1" dirty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Судебные инстанции указали, что жилищное законодательство </a:t>
            </a:r>
            <a:r>
              <a:rPr lang="ru-RU" sz="1800" b="1" dirty="0" smtClean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ru-RU" sz="1800" b="1" dirty="0" smtClean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не </a:t>
            </a:r>
            <a:r>
              <a:rPr lang="ru-RU" sz="1800" b="1" dirty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ограничивает </a:t>
            </a:r>
            <a:r>
              <a:rPr lang="ru-RU" sz="1800" b="1" dirty="0" smtClean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ГЖИ в </a:t>
            </a:r>
            <a:r>
              <a:rPr lang="ru-RU" sz="1800" b="1" dirty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избрании </a:t>
            </a:r>
            <a:r>
              <a:rPr lang="ru-RU" sz="1800" b="1" dirty="0" err="1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правовосстановительной</a:t>
            </a:r>
            <a:r>
              <a:rPr lang="ru-RU" sz="1800" b="1" dirty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меры, </a:t>
            </a:r>
            <a:r>
              <a:rPr lang="ru-RU" sz="1800" b="1" dirty="0">
                <a:solidFill>
                  <a:srgbClr val="C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направленной на соблюдение прав собственников </a:t>
            </a:r>
            <a:r>
              <a:rPr lang="ru-RU" sz="1800" b="1" dirty="0" smtClean="0">
                <a:solidFill>
                  <a:srgbClr val="C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ЖП МКД,</a:t>
            </a:r>
            <a:r>
              <a:rPr lang="ru-RU" sz="1800" b="1" dirty="0" smtClean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ru-RU" sz="1800" b="1" dirty="0" smtClean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ru-RU" sz="18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как слабой стороны жилищных </a:t>
            </a:r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правоотношений</a:t>
            </a:r>
            <a:endParaRPr lang="ru-RU" sz="18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4653136"/>
            <a:ext cx="792480" cy="1143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67524" y="4830497"/>
            <a:ext cx="776476" cy="788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25580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44624"/>
            <a:ext cx="910748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Статья 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 </a:t>
            </a: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ЖК РФ:</a:t>
            </a:r>
          </a:p>
          <a:p>
            <a:pPr algn="ctr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государственный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жилищный надзор и муниципальный жилищный контроль </a:t>
            </a:r>
            <a:r>
              <a:rPr lang="ru-RU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осуществляются в целях обеспечения соблюдения </a:t>
            </a:r>
            <a:r>
              <a:rPr lang="ru-RU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ЮЛ, ИП и </a:t>
            </a:r>
            <a:r>
              <a:rPr lang="ru-RU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гражданами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обязательных требований, установленных жилищным законодательством </a:t>
            </a:r>
            <a:endParaRPr lang="ru-RU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 полномочиям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органов государственного жилищного надзора </a:t>
            </a:r>
            <a:endParaRPr lang="ru-RU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муниципального жилищного контроля отнесена выдача предписаний </a:t>
            </a:r>
            <a:endParaRPr lang="ru-RU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 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устранении выявленных нарушений обязательных требований </a:t>
            </a:r>
            <a:endParaRPr lang="ru-RU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Возложение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ЮЛ, ИП и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граждан обязанностей по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устранению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выявленных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нарушений может затрагивать гражданские права и обязанности указанных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лиц в их отношениях с третьими лицами, в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частности,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отношения </a:t>
            </a:r>
            <a:endParaRPr lang="ru-RU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между ТСЖ </a:t>
            </a:r>
            <a:r>
              <a:rPr lang="ru-RU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потребителями </a:t>
            </a:r>
            <a:endParaRPr lang="ru-RU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такого рода случаях выдача предписания об устранении нарушений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выступает также мерой защиты имущественных прав собственников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помещений </a:t>
            </a:r>
            <a: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МКД в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гражданских </a:t>
            </a:r>
            <a: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правоотношениях</a:t>
            </a:r>
          </a:p>
          <a:p>
            <a:pPr algn="ctr"/>
            <a:endParaRPr lang="ru-RU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реализации полномочий по выдаче предписаний органами </a:t>
            </a:r>
            <a:r>
              <a:rPr lang="ru-RU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государственного </a:t>
            </a:r>
            <a:r>
              <a:rPr lang="ru-RU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надзора, </a:t>
            </a:r>
            <a:r>
              <a:rPr lang="ru-RU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муниципального контроля должны учитываться 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положения </a:t>
            </a: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ГК РФ и 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иных </a:t>
            </a: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НПА, 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определяющие допустимые пределы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вмешательства в сферу гражданского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оборота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28384" y="5935608"/>
            <a:ext cx="961263" cy="80576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496" y="5897952"/>
            <a:ext cx="1221614" cy="843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25580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496" y="-99392"/>
            <a:ext cx="9036496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Срок исковой давности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срок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защиты права по иску лица, </a:t>
            </a:r>
            <a:endParaRPr lang="ru-RU" b="1" dirty="0" smtClean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право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которого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нарушено</a:t>
            </a:r>
            <a:endParaRPr lang="ru-RU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Установление </a:t>
            </a:r>
            <a:r>
              <a:rPr lang="ru-RU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срока исковой давности обусловлено необходимостью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обеспечить стабильность гражданского оборота, имея в виду, что никто </a:t>
            </a:r>
            <a:endParaRPr lang="ru-RU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может быть поставлен под угрозу возможного обременения </a:t>
            </a:r>
            <a:endParaRPr lang="ru-RU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неопределенный срок, а должник вправе знать, как долго он будет отвечать перед </a:t>
            </a:r>
            <a:r>
              <a:rPr lang="ru-RU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кредитором</a:t>
            </a:r>
          </a:p>
          <a:p>
            <a:pPr algn="ctr"/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Исковая 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давность применяется судом только по заявлению стороны </a:t>
            </a:r>
            <a:endParaRPr lang="ru-RU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споре, сделанному до вынесения судом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решения</a:t>
            </a:r>
          </a:p>
          <a:p>
            <a:pPr algn="ctr"/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Истечение срока исковой давности, о применении которой заявлено стороной в </a:t>
            </a:r>
            <a: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споре </a:t>
            </a:r>
            <a:r>
              <a:rPr lang="ru-RU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основание </a:t>
            </a:r>
            <a:r>
              <a:rPr lang="ru-RU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 вынесению судом решения об отказе в </a:t>
            </a:r>
            <a:r>
              <a:rPr lang="ru-RU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иске</a:t>
            </a:r>
          </a:p>
          <a:p>
            <a:pPr algn="ctr"/>
            <a:endParaRPr lang="ru-RU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допускаются односторонние действия, направленные на осуществление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права: </a:t>
            </a:r>
            <a:r>
              <a:rPr lang="ru-RU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зачет</a:t>
            </a:r>
            <a:r>
              <a:rPr lang="ru-RU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безакцептное</a:t>
            </a:r>
            <a:r>
              <a:rPr lang="ru-RU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списание денежных средств, обращение взыскания на заложенное имущество во внесудебном </a:t>
            </a:r>
            <a:r>
              <a:rPr lang="ru-RU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порядке, 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срок 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исковой давности для защиты которого </a:t>
            </a: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истек</a:t>
            </a:r>
          </a:p>
          <a:p>
            <a:pPr algn="ctr"/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ачет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влечет юридических последствий, на которые он был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направлен, </a:t>
            </a:r>
            <a:r>
              <a:rPr lang="ru-RU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если по активному </a:t>
            </a:r>
            <a:r>
              <a:rPr lang="ru-RU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требованию истек </a:t>
            </a:r>
            <a:r>
              <a:rPr lang="ru-RU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срок исковой </a:t>
            </a:r>
            <a:r>
              <a:rPr lang="ru-RU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давности</a:t>
            </a:r>
          </a:p>
          <a:p>
            <a:pPr algn="ctr"/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Истечение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срока исковой давности предоставляет должнику защиту </a:t>
            </a:r>
            <a:endParaRPr lang="ru-RU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принудительного исполнения имеющегося к нему требования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кредитора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8925" y="0"/>
            <a:ext cx="908518" cy="71552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flipH="1">
            <a:off x="8279060" y="0"/>
            <a:ext cx="829444" cy="829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77043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Program Files\Microsoft Office\MEDIA\CAGCAT10\j0205462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1509" y="620689"/>
            <a:ext cx="651347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2409" y="-59914"/>
            <a:ext cx="9131591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Объем предоставленных должникам гарантий защиты, не может ставиться </a:t>
            </a:r>
            <a:endParaRPr lang="ru-RU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зависимость исключительно от того, административный </a:t>
            </a:r>
            <a: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/судебный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механизм понуждения к исполнению обязательства избран </a:t>
            </a:r>
            <a: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кредитором</a:t>
            </a:r>
          </a:p>
          <a:p>
            <a:pPr algn="ctr"/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Установленный </a:t>
            </a:r>
            <a:r>
              <a:rPr lang="ru-RU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законом общий запрет на совершение односторонних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действий, направленных на осуществление права, срок исковой давности </a:t>
            </a:r>
            <a:r>
              <a:rPr lang="ru-RU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защиты которого истек, исключает и возможность административного 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понуждения должника к исполнению обязательства, в том числе путем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возложения обязанности произвести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перерасчет/возврат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соответствующих сумм денежных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средств</a:t>
            </a:r>
          </a:p>
          <a:p>
            <a:pPr algn="ctr"/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Это означает, что посредством выдачи предписания </a:t>
            </a:r>
            <a:r>
              <a:rPr lang="ru-RU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ГЖИ на </a:t>
            </a:r>
            <a:r>
              <a:rPr lang="ru-RU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хозяйствующий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субъект не может быть возложена обязанность произвести имущественное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предоставление, в частности, обязанность произвести перерасчет </a:t>
            </a:r>
            <a:endParaRPr lang="ru-RU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ru-RU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оказанные </a:t>
            </a:r>
            <a:r>
              <a:rPr lang="ru-RU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КУ за </a:t>
            </a:r>
            <a:r>
              <a:rPr lang="ru-RU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пределами срока исковой </a:t>
            </a:r>
            <a:r>
              <a:rPr lang="ru-RU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давности</a:t>
            </a:r>
          </a:p>
          <a:p>
            <a:pPr algn="ctr"/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Иной подход, предполагающий возможность возложения на хозяйствующий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субъект обязанности произвести перерасчет полученной за услуги платы </a:t>
            </a:r>
            <a:endParaRPr lang="ru-RU" b="1" dirty="0" smtClean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ru-RU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любой период деятельности такого субъекта, нарушал бы стабильность гражданского </a:t>
            </a:r>
            <a:r>
              <a:rPr lang="ru-RU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оборота</a:t>
            </a:r>
          </a:p>
          <a:p>
            <a:pPr algn="ctr"/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Оспариваемое предписание </a:t>
            </a:r>
            <a: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ГЖИ от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15.03.2021 содержит требование </a:t>
            </a:r>
            <a:endParaRPr lang="ru-RU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заявителю о возврате жителям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МКД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излишне уплаченных денежных </a:t>
            </a:r>
            <a:r>
              <a:rPr lang="ru-RU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средств за отопление в сумме 256 794 рубля 47 копеек </a:t>
            </a:r>
            <a:endParaRPr lang="ru-RU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период с 01.01.2017 по </a:t>
            </a: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31.12.2020</a:t>
            </a:r>
            <a:endParaRPr lang="ru-RU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:\Program Files\Microsoft Office\MEDIA\CAGCAT10\j0195812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32440" y="5267107"/>
            <a:ext cx="526471" cy="541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625580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3219" y="-59333"/>
            <a:ext cx="9117293" cy="7232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ТСЖ указывало </a:t>
            </a:r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необходимости освобождения его от обязанности </a:t>
            </a:r>
            <a:endParaRPr lang="ru-RU" sz="16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6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16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устранению имеющихся нарушений, в том числе по той причине, </a:t>
            </a:r>
            <a:endParaRPr lang="ru-RU" sz="1600" b="1" dirty="0" smtClean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6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что </a:t>
            </a:r>
            <a:r>
              <a:rPr lang="ru-RU" sz="16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требование </a:t>
            </a:r>
            <a:r>
              <a:rPr lang="ru-RU" sz="16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ГЖИ о </a:t>
            </a:r>
            <a:r>
              <a:rPr lang="ru-RU" sz="16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перерасчете платы за отопление с 01.01.2017 заявлено </a:t>
            </a:r>
            <a:endParaRPr lang="ru-RU" sz="1600" b="1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пределами исковой давности, поскольку перерасчет мог быть указан </a:t>
            </a:r>
            <a:endParaRPr lang="ru-RU" sz="16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ранее чем с 15.03.2018 с учетом с даты выдачи 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предписания</a:t>
            </a:r>
          </a:p>
          <a:p>
            <a:pPr algn="ctr"/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Вышеназванные доводы </a:t>
            </a:r>
            <a:r>
              <a:rPr lang="ru-RU" sz="1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ТСЖ, </a:t>
            </a:r>
            <a:r>
              <a:rPr lang="ru-RU" sz="1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касающиеся возложения на него </a:t>
            </a:r>
            <a:endParaRPr lang="ru-RU" sz="16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 </a:t>
            </a:r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внесудебном порядке обязанности по возврату денежных средств </a:t>
            </a:r>
            <a:endParaRPr lang="ru-RU" sz="16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6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ru-RU" sz="16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пределами срока исковой давности, не получили надлежащей оценки </a:t>
            </a:r>
            <a:endParaRPr lang="ru-RU" sz="1600" b="1" dirty="0" smtClean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состоявшихся по делу судебных актах, что могло привести </a:t>
            </a:r>
            <a:endParaRPr lang="ru-RU" sz="16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6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 </a:t>
            </a:r>
            <a:r>
              <a:rPr lang="ru-RU" sz="16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неправильному рассмотрению дела, нарушению прав </a:t>
            </a:r>
            <a:r>
              <a:rPr lang="ru-RU" sz="16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16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законных интересов </a:t>
            </a:r>
            <a:r>
              <a:rPr lang="ru-RU" sz="16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заявителя</a:t>
            </a:r>
          </a:p>
          <a:p>
            <a:pPr algn="ctr"/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 ВС РФ считает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что состоявшиеся по делу судебные акты 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 первой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апелляционной и кассационной инстанций подлежат </a:t>
            </a:r>
            <a:r>
              <a:rPr lang="ru-RU" sz="1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отмене, </a:t>
            </a:r>
            <a:r>
              <a:rPr lang="ru-RU" sz="1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 принятые </a:t>
            </a:r>
            <a:endParaRPr lang="ru-RU" sz="16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</a:t>
            </a:r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существенным нарушением норм материального права, а дело </a:t>
            </a:r>
            <a:r>
              <a:rPr lang="ru-RU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направлению </a:t>
            </a:r>
          </a:p>
          <a:p>
            <a:pPr algn="ctr"/>
            <a:r>
              <a:rPr lang="ru-RU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новое рассмотрение в суд </a:t>
            </a:r>
            <a:r>
              <a:rPr lang="ru-RU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инстанции</a:t>
            </a:r>
            <a:endParaRPr lang="ru-RU" sz="1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1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6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lang="ru-RU" sz="16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новом рассмотрении суду следует учесть изложенную в </a:t>
            </a:r>
            <a:r>
              <a:rPr lang="ru-RU" sz="16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определении </a:t>
            </a:r>
            <a:r>
              <a:rPr lang="ru-RU" sz="16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правовую </a:t>
            </a:r>
            <a:r>
              <a:rPr lang="ru-RU" sz="16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позицию, а также разъяснения относительно исчисления срока исковой давности, </a:t>
            </a:r>
            <a:r>
              <a:rPr lang="ru-RU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принять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законный и обоснованный судебный </a:t>
            </a:r>
            <a:r>
              <a:rPr lang="ru-RU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</a:t>
            </a:r>
          </a:p>
          <a:p>
            <a:pPr algn="ctr"/>
            <a:endParaRPr lang="ru-RU" sz="1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 по 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экономическим спорам 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 РФ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определила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/>
            <a:r>
              <a:rPr lang="ru-RU" sz="1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АС Ивановской </a:t>
            </a:r>
            <a:r>
              <a:rPr lang="ru-RU" sz="1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области от 01.11.2021, </a:t>
            </a:r>
            <a:endParaRPr lang="ru-RU" sz="16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постановление </a:t>
            </a:r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Второго арбитражного апелляционного суда от 20.01.2022 </a:t>
            </a:r>
            <a:endParaRPr lang="ru-RU" sz="16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6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16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постановление </a:t>
            </a:r>
            <a:r>
              <a:rPr lang="ru-RU" sz="16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 Волго-Вятского </a:t>
            </a:r>
            <a:r>
              <a:rPr lang="ru-RU" sz="16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округа от 28.04.2022 </a:t>
            </a:r>
            <a:endParaRPr lang="ru-RU" sz="1600" b="1" dirty="0" smtClean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6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16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делу </a:t>
            </a:r>
            <a:r>
              <a:rPr lang="ru-RU" sz="16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</a:t>
            </a:r>
            <a:r>
              <a:rPr lang="ru-RU" sz="16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А17-4682/2021 </a:t>
            </a:r>
            <a:r>
              <a:rPr lang="ru-RU" sz="16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отменить</a:t>
            </a:r>
            <a:endParaRPr lang="ru-RU" sz="16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Дело направить на новое рассмотрение в </a:t>
            </a:r>
            <a:r>
              <a:rPr lang="ru-RU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Ивановской </a:t>
            </a:r>
            <a:r>
              <a:rPr lang="ru-RU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области</a:t>
            </a:r>
            <a:endParaRPr lang="ru-RU" sz="16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172400" y="6061491"/>
            <a:ext cx="999186" cy="671496"/>
          </a:xfrm>
          <a:prstGeom prst="rect">
            <a:avLst/>
          </a:prstGeom>
        </p:spPr>
      </p:pic>
      <p:pic>
        <p:nvPicPr>
          <p:cNvPr id="2050" name="Picture 2" descr="C:\Program Files\Microsoft Office\MEDIA\CAGCAT10\j0235319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0"/>
            <a:ext cx="676430" cy="543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Program Files\Microsoft Office\MEDIA\CAGCAT10\j0251301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165304"/>
            <a:ext cx="738653" cy="622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Program Files\Microsoft Office\MEDIA\CAGCAT10\j0286034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604710" y="1"/>
            <a:ext cx="564374" cy="543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625580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</TotalTime>
  <Words>767</Words>
  <Application>Microsoft Office PowerPoint</Application>
  <PresentationFormat>Экран (4:3)</PresentationFormat>
  <Paragraphs>78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Судебная коллегия по экономическим спорам ВС РФ  рассмотрела кассационную жалобу ТСЖ «Ташкент 99»    на решение АС Ивановской области от 01.11.2021,  постановление Второго арбитражного апелляционного суда от 20.01.2022  и постановление АС Волго-Вятского округа от 28.04.2022  по делу № А17-4682/2021   по заявлению ТСЖ «Ташкент 99»    о признании недействительным предписания ГЖИ Ивановской области  от 15.03.2021 № 32-ов  </vt:lpstr>
      <vt:lpstr>ОСС, результаты которого оформлены протоколом от 03.05.2016 № 1,  в качестве способа управления МКД выбрано ТСЖ и принято решение  о создании ТСЖ «Ташкент 99»   По обращению от жителя МКД по вопросу неправомерного начисления платы за отопление ГЖИ вынесен приказ от 12.02.2021 № 174 о проведении внеплановой документарной проверки ТСЖ  По результатам проверки ГЖИ 15.03.2021 составлен акт № 73-ов и выдано предписание № 32-ов, пунктом 1 которого на ТСЖ возложена обязанность  в срок до 13.05.2021 устранить выявленные нарушения требований жилищного законодательства путем осуществления жителям МКД возврата излишне уплаченных денежных средств за отопление  в сумме 256 794 рубля 47 копеек  ТСЖ обратилось в АС с заявлением о признании предписания недействительным  Решением АС Ивановской области от 01.11.2021, оставленным без изменения постановлением Второго арбитражного апелляционного суда от 20.01.2022,  в удовлетворении заявленного требования отказано  АС Волго-Вятского округа постановлением от 28.04.2022 оставил  решение суда 1 инстанции от 01.11.2021 и постановление суда апелляционной инстанции от 20.01.2022 без изменения</vt:lpstr>
      <vt:lpstr>Не согласившись с принятыми по делу судебными актами, ТСЖ обратилось  в ВС РФ с кассационной жалобой об отмене судебных решений  Определением судьи ВС РФ от 26.09.2022 кассационная жалоба вместе  с делом передана для рассмотрения в судебном заседании Судебной коллегии по экономическим спорам ВС РФ  ГЖИ просит оставить обжалуемые судебные акты по делу без изменения  Судебная коллегия ВС РФ пришла к выводу,  что обжалуемые судебные акты подлежат отмене  В ходе проверки ГЖИ установлено, что до декабря 2020 года плата  за отопление жителями МКД вносилась в течение отопительного периода,  в то время как подлежала начислению равномерно в течение календарного года размер платы рассчитывался исходя из фактического объема потребления ТЭ  Жителям МКД была предъявлена к оплате за отопление  сумма 4 029 817 рублей 50 копеек, в то время как РСО было  начислено 3 773 023 рубля 03 копейки, что привело к образованию на стороне собственников помещений переплаты в размере 256 794 рублей 47 копеек</vt:lpstr>
      <vt:lpstr>ГЖИ пришла к выводу о нарушении ТСЖ требований статьи 157 ЖК РФ, пункта 4 Правил № 416, пункта 42(1) Правил № 354, в части расчета размера платы за отопление за период с 01.01.2017 по 31.12.2020  Отказывая в удовлетворении заявленного требования, суды 3 инстанций пришли к выводу о соответствии оспариваемого ненормативного правового акта положениям действующего жилищного законодательства, его исполнимости, а также об отсутствии нарушения прав и законных интересов  Как отметили суды, в спорный период на территории Ивановской области при осуществлении расчетов с потребителями действовал порядок оплаты за КУ по отоплению равномерно в течение календарного года,  в связи с чем ТСЖ  должен был учитываться именно этот способ оплаты  Суды не усмотрели оснований для применения срока исковой давности  при решении вопроса о возврате излишне уплаченной денежной суммы, поскольку требование заявлено ТСЖ в порядке главы 24 АПК РФ,  в рамках не гражданских, а административных правоотношений   Судебные инстанции указали, что жилищное законодательство  не ограничивает ГЖИ в избрании правовосстановительной меры, направленной на соблюдение прав собственников ЖП МКД,  как слабой стороны жилищных правоотношений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строительства и жилищно-коммунального хозяйства Российской Федерации в рамках реализации требований подпункта «б» пункта 2 статьи 1 Федерального закона от 25 мая 2020 г. № 156-ФЗ «О внесении изменений в Жилищный кодекс Российской Федерации» в письме за исх. № 35714-АК/14 от 24.08.2021 сообщает, что с 24.07.2021 г. обеспечена возможность проведения первого общего собрания собственников помещений в многоквартирном доме в форме заочного голосования с использованием ГИС ЖКХ. Запись вебинара на тему «Проведение первого ОСС в заочной форме с использованием ГИС ЖКХ» размещена оператором Системы на портале ГИС ЖКХ (https://dom.gosuslugi.ru/) в разделе «Обучающие материалы», «Видео ГИС ЖКХ», а также на канале ГИС ЖКХ по ссылке https://www.youtube.com/watch?v=О0О_YaFRPIA.</dc:title>
  <dc:creator>Светлана С. Кузнецова</dc:creator>
  <cp:lastModifiedBy>user</cp:lastModifiedBy>
  <cp:revision>63</cp:revision>
  <dcterms:created xsi:type="dcterms:W3CDTF">2021-09-17T09:19:56Z</dcterms:created>
  <dcterms:modified xsi:type="dcterms:W3CDTF">2022-12-23T07:30:26Z</dcterms:modified>
</cp:coreProperties>
</file>