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85723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ПП РФ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16.11.2022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2076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в Правила предоставления коммунальных услуг собственникам и пользователям помещений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многоквартирных домах и жилых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домов»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95736" y="5157192"/>
            <a:ext cx="68056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 dirty="0">
                <a:solidFill>
                  <a:srgbClr val="C00000"/>
                </a:solidFill>
              </a:rPr>
              <a:t>Кузнецова Светлана Сергеевна</a:t>
            </a:r>
          </a:p>
          <a:p>
            <a:pPr algn="r" eaLnBrk="1" hangingPunct="1"/>
            <a:r>
              <a:rPr lang="ru-RU" altLang="ru-RU" b="1" dirty="0">
                <a:solidFill>
                  <a:srgbClr val="002060"/>
                </a:solidFill>
              </a:rPr>
              <a:t>с</a:t>
            </a:r>
            <a:r>
              <a:rPr lang="ru-RU" altLang="ru-RU" b="1" dirty="0" smtClean="0">
                <a:solidFill>
                  <a:srgbClr val="002060"/>
                </a:solidFill>
              </a:rPr>
              <a:t>пециалист-эксперт отдела </a:t>
            </a:r>
            <a:r>
              <a:rPr lang="ru-RU" altLang="ru-RU" b="1" dirty="0">
                <a:solidFill>
                  <a:srgbClr val="002060"/>
                </a:solidFill>
              </a:rPr>
              <a:t>развития жилищного хозяйства </a:t>
            </a:r>
            <a:r>
              <a:rPr lang="ru-RU" altLang="ru-RU" b="1" dirty="0" smtClean="0">
                <a:solidFill>
                  <a:srgbClr val="002060"/>
                </a:solidFill>
              </a:rPr>
              <a:t>управления развития инфраструктуры министерства </a:t>
            </a:r>
            <a:r>
              <a:rPr lang="ru-RU" altLang="ru-RU" b="1" dirty="0">
                <a:solidFill>
                  <a:srgbClr val="002060"/>
                </a:solidFill>
              </a:rPr>
              <a:t>жилищно-коммунального хозяйства Ростовской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63975" y="4025014"/>
            <a:ext cx="5161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 ДЕЙСТВИЯ – 01.03.2023-31.12.2027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000496" y="2796224"/>
            <a:ext cx="1152128" cy="1132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6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7516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ПУНКТ  86(1):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временном 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более 5 полных календарных дней подряд, отсутствии </a:t>
            </a:r>
            <a:endParaRPr lang="ru-RU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ЖП потребителя КУ по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ИКУ на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основании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заявления,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документов, подтверждающих продолжительность периода временного отсутствия потребителя в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ЖП, </a:t>
            </a:r>
          </a:p>
          <a:p>
            <a:pPr algn="ctr"/>
            <a:endParaRPr lang="ru-RU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осуществляется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перерасчет размера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платы</a:t>
            </a:r>
          </a:p>
          <a:p>
            <a:pPr algn="ctr"/>
            <a:endParaRPr lang="ru-RU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Перерасчет размера платы за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ТКО </a:t>
            </a:r>
          </a:p>
          <a:p>
            <a:pPr algn="ctr"/>
            <a:endParaRPr lang="ru-RU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осуществляется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согласно приложению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 4</a:t>
            </a:r>
          </a:p>
          <a:p>
            <a:pPr algn="ctr"/>
            <a:endParaRPr lang="ru-RU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ПУНКТ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92: </a:t>
            </a:r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обследования на предмет установления отсутствия технической возможности установки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ИПУ в отношении КУ по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ТКО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составляется </a:t>
            </a:r>
            <a:endParaRPr lang="ru-RU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связи с перерасчетом платы за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ТКО 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представляется</a:t>
            </a:r>
            <a:endParaRPr lang="ru-RU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25570" y="1484784"/>
            <a:ext cx="85725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050240" y="2852936"/>
            <a:ext cx="857256" cy="428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люс 1"/>
          <p:cNvSpPr/>
          <p:nvPr/>
        </p:nvSpPr>
        <p:spPr>
          <a:xfrm>
            <a:off x="4075395" y="4941168"/>
            <a:ext cx="864096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2852936"/>
            <a:ext cx="1471364" cy="1231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24307"/>
            <a:ext cx="1565920" cy="1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34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ТЕРМИНОЛОГИЯ:</a:t>
            </a:r>
          </a:p>
          <a:p>
            <a:pPr algn="ctr"/>
            <a:endParaRPr lang="ru-RU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564" y="576844"/>
            <a:ext cx="2908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ОРГАНЫ ИСПОЛНИТЕЛЬНОЙ ВЛАСТИ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622429"/>
            <a:ext cx="2939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ИСПОЛНИТЕЛЬНЫЕ ОРГАНЫ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98612" y="476672"/>
            <a:ext cx="2016224" cy="12961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998612" y="404664"/>
            <a:ext cx="2016224" cy="12961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право 6"/>
          <p:cNvSpPr/>
          <p:nvPr/>
        </p:nvSpPr>
        <p:spPr>
          <a:xfrm>
            <a:off x="3275856" y="714332"/>
            <a:ext cx="1800200" cy="554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206477"/>
            <a:ext cx="2979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 В ЦЕЛЯХ СОДЕРЖАНИЯ ОИ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МКД</a:t>
            </a:r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2181517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КР, ПОТРЕБЛЯЕМЫЕ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ИСПОЛЬЗОВАНИИ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СОДЕРЖАНИИ ОИ В МКД</a:t>
            </a:r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151012" y="2204864"/>
            <a:ext cx="2016224" cy="12961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151012" y="2132856"/>
            <a:ext cx="2016224" cy="12961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право 20"/>
          <p:cNvSpPr/>
          <p:nvPr/>
        </p:nvSpPr>
        <p:spPr>
          <a:xfrm>
            <a:off x="3167236" y="2298508"/>
            <a:ext cx="2052836" cy="554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84240"/>
            <a:ext cx="4320480" cy="30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84240"/>
            <a:ext cx="3960440" cy="30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13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Приложение № 4: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ПЕРЕРАСЧЕТ</a:t>
            </a:r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РАЗМЕРА ПЛАТЫ ЗА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ТКО,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ПРЕДОСТАВЛЕННУЮ ПОТРЕБИТЕЛЮ</a:t>
            </a:r>
          </a:p>
          <a:p>
            <a:pPr algn="ctr"/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 РАСЧЕТНЫЙ ПЕРИОД В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ЖП/ЖД/КОМНАТЕ</a:t>
            </a:r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КОММУНАЛЬНОЙ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КВАРТИРЕ</a:t>
            </a:r>
          </a:p>
          <a:p>
            <a:pPr algn="ctr"/>
            <a:endParaRPr lang="ru-RU" b="1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Перерасчет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размера платы за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ТКО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ЖП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осуществляется ИКУ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формуле 1:</a:t>
            </a:r>
          </a:p>
          <a:p>
            <a:pPr algn="ctr"/>
            <a:endParaRPr lang="ru-RU" b="1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Рki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Рi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Рпер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i,</a:t>
            </a:r>
          </a:p>
          <a:p>
            <a:pPr algn="ctr"/>
            <a:endParaRPr lang="ru-RU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Рi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размер платы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ТКО в ЖП за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расчетный период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исходя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 общей площади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ЖП на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основании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Рпер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размер платы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ТКО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период временного отсутствия потребителя в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ЖП,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определенный пропорционально количеству дней периода временного отсутствия потребителя исходя из занимаемой им общей площади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основании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 по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формуле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7957" y="5246250"/>
            <a:ext cx="1716788" cy="1545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06782"/>
            <a:ext cx="1584176" cy="14240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383759"/>
            <a:ext cx="3024336" cy="128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9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27384"/>
            <a:ext cx="89289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Размер платы за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ТКО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 период временного отсутствия потребителя в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ЖП определяется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формуле 2:</a:t>
            </a:r>
          </a:p>
          <a:p>
            <a:pPr algn="ctr"/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количество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граждан, постоянно и временно проживающих в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ЖП</a:t>
            </a:r>
          </a:p>
          <a:p>
            <a:pPr algn="ctr"/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общая площадь ЖП</a:t>
            </a:r>
          </a:p>
          <a:p>
            <a:pPr algn="ctr"/>
            <a:endParaRPr lang="ru-RU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– Н </a:t>
            </a:r>
          </a:p>
          <a:p>
            <a:pPr algn="ctr"/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Тотх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тариф</a:t>
            </a:r>
          </a:p>
          <a:p>
            <a:pPr algn="ctr"/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dотс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продолжительность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периода временного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отсутствия потребителя</a:t>
            </a:r>
          </a:p>
          <a:p>
            <a:pPr algn="ctr"/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dпер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продолжительность расчетного периода</a:t>
            </a:r>
          </a:p>
          <a:p>
            <a:pPr algn="ctr"/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количество отсутствующих потребителей</a:t>
            </a:r>
            <a:endParaRPr lang="ru-RU" b="1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Консультант Плюс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64704"/>
            <a:ext cx="3744416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67" r="40827" b="52616"/>
          <a:stretch/>
        </p:blipFill>
        <p:spPr bwMode="auto">
          <a:xfrm>
            <a:off x="971600" y="2450811"/>
            <a:ext cx="600025" cy="59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125334"/>
            <a:ext cx="1620688" cy="1620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2699" y="332656"/>
            <a:ext cx="774948" cy="1308801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5125" y="5768618"/>
            <a:ext cx="1853379" cy="104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296" y="614327"/>
            <a:ext cx="1686800" cy="94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6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Перерасчет размера платы за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ТКО в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занимаемой потребителем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комнате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коммунальной квартире осуществляется ИКУ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формуле 3:</a:t>
            </a:r>
          </a:p>
          <a:p>
            <a:pPr algn="ctr"/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Рki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комн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Рi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комн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- </a:t>
            </a:r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Рпер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 (</a:t>
            </a:r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комн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),</a:t>
            </a:r>
          </a:p>
          <a:p>
            <a:pPr algn="ctr"/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Рi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комн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размер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платы за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ТКО в комнате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коммунальной квартире за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расчетный период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исходя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 общей площади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ЖП на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основании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Рпер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(</a:t>
            </a:r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комн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размер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платы за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ТКО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период временного отсутствия потребителя в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комнате в коммунальной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квартире, определенный пропорционально количеству дней периода временного отсутствия потребителя исходя из занимаемой им площади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основании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 по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формуле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461613"/>
            <a:ext cx="3312368" cy="21431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300980"/>
            <a:ext cx="2239804" cy="2239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4349302"/>
            <a:ext cx="1140520" cy="205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6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Размер платы за 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ТКО за 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 временного отсутствия потребителя в 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комнате в коммунальной 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квартире 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определяется </a:t>
            </a:r>
          </a:p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формуле 4:</a:t>
            </a:r>
          </a:p>
          <a:p>
            <a:pPr algn="ctr"/>
            <a:endParaRPr lang="ru-RU" sz="1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количество </a:t>
            </a:r>
            <a:r>
              <a:rPr lang="ru-RU" sz="1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граждан, постоянно и временно проживающих в 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ЖП</a:t>
            </a:r>
            <a:endParaRPr lang="ru-RU" sz="16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общая 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ЖП</a:t>
            </a:r>
            <a:endParaRPr lang="ru-RU" sz="1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Sji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ЖП принадлежащей </a:t>
            </a:r>
            <a:r>
              <a:rPr lang="ru-RU" sz="1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потребителю 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комнаты </a:t>
            </a:r>
          </a:p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коммунальной квартире</a:t>
            </a:r>
            <a:endParaRPr lang="ru-RU" sz="16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общая ЖП комнат 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коммунальной квартире</a:t>
            </a:r>
            <a:endParaRPr lang="ru-RU" sz="1600" b="1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– Н</a:t>
            </a:r>
            <a:endParaRPr lang="ru-RU" sz="1600" b="1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Тотх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тариф</a:t>
            </a:r>
          </a:p>
          <a:p>
            <a:pPr algn="ctr"/>
            <a:endParaRPr lang="ru-RU" sz="1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dотс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продолжительность 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периода временного отсутствия 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потребителя</a:t>
            </a:r>
          </a:p>
          <a:p>
            <a:pPr algn="ctr"/>
            <a:endParaRPr lang="ru-RU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dпер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продолжительность </a:t>
            </a:r>
            <a:r>
              <a:rPr lang="ru-RU" sz="1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расчетного 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периода</a:t>
            </a:r>
          </a:p>
          <a:p>
            <a:pPr algn="ctr"/>
            <a:endParaRPr lang="ru-RU" sz="1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m(</a:t>
            </a:r>
            <a:r>
              <a:rPr lang="ru-RU" sz="16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комн</a:t>
            </a:r>
            <a:r>
              <a:rPr lang="ru-RU" sz="1600" b="1" u="sng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600" b="1" u="sng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количество 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потребителей, отсутствующих в течение расчетного периода в 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комнате в коммунальной квартире</a:t>
            </a:r>
            <a:endParaRPr lang="ru-RU" sz="1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Консультант Плюс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4608512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Консультант Плюс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239" r="31205" b="52936"/>
          <a:stretch/>
        </p:blipFill>
        <p:spPr bwMode="auto">
          <a:xfrm>
            <a:off x="611560" y="3573016"/>
            <a:ext cx="504056" cy="34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Консультант Плюс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87" t="53986" r="56582"/>
          <a:stretch/>
        </p:blipFill>
        <p:spPr bwMode="auto">
          <a:xfrm>
            <a:off x="1804549" y="3065738"/>
            <a:ext cx="463195" cy="40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462" y="1844824"/>
            <a:ext cx="1488026" cy="12769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654" y="1863999"/>
            <a:ext cx="1488026" cy="12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05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537</Words>
  <Application>Microsoft Office PowerPoint</Application>
  <PresentationFormat>Экран (4:3)</PresentationFormat>
  <Paragraphs>98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PC</dc:creator>
  <cp:lastModifiedBy>user</cp:lastModifiedBy>
  <cp:revision>65</cp:revision>
  <dcterms:created xsi:type="dcterms:W3CDTF">2020-06-12T12:08:50Z</dcterms:created>
  <dcterms:modified xsi:type="dcterms:W3CDTF">2022-12-23T07:30:06Z</dcterms:modified>
</cp:coreProperties>
</file>