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7" r:id="rId6"/>
    <p:sldId id="268" r:id="rId7"/>
    <p:sldId id="266" r:id="rId8"/>
    <p:sldId id="265" r:id="rId9"/>
    <p:sldId id="270" r:id="rId10"/>
    <p:sldId id="262" r:id="rId11"/>
    <p:sldId id="263" r:id="rId12"/>
    <p:sldId id="26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2790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3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5.wmf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17.wmf"/><Relationship Id="rId7" Type="http://schemas.openxmlformats.org/officeDocument/2006/relationships/image" Target="../media/image31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10.wmf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6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1.wmf"/><Relationship Id="rId7" Type="http://schemas.openxmlformats.org/officeDocument/2006/relationships/image" Target="../media/image12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5.wmf"/><Relationship Id="rId4" Type="http://schemas.openxmlformats.org/officeDocument/2006/relationships/image" Target="../media/image6.wmf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10.wmf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3.wmf"/><Relationship Id="rId7" Type="http://schemas.openxmlformats.org/officeDocument/2006/relationships/image" Target="../media/image24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33" y="98072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КС РФ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02.12.2022 № 52-П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«По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делу о проверке конституционности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части 11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статьи 155 Жилищного кодекса Российской Федерации, а также пунктов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56(2)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148(36)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Правил предоставления коммунальных услуг собственникам и пользователям помещений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многоквартирных домах и жилых домов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связи с жалобой гражданки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Фирсовой Т.В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»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95736" y="5586436"/>
            <a:ext cx="6805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Кузнецова Светлана Сергеевна</a:t>
            </a:r>
          </a:p>
          <a:p>
            <a:pPr algn="r"/>
            <a:r>
              <a:rPr lang="ru-RU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Специалист-эксперт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отдела развития жилищного хозяйства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жилищно-коммунального хозяйства Ростовской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1428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Услуга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обращению с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оказывается не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каждому отдельно взятому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собственнику,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 одновременно всем собственникам и пользователям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МКД независимо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 общего количества граждан, проживающих в этом доме в данный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момент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огда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собственник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проживает,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предоставляет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пользование иным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лицам ЖП,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осуществляет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ремонт/прочие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действия, связанные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ТКО,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потому не испытывает индивидуальной потребности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вывозе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ТКО,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 не менее не должен утрачивать интерес к обеспечению сохранности как принадлежащего ему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ЖП,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 и дома в целом, поскольку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ЖП является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только возможным местом жительства самого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собственника,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потенциальным источником его дохода, а в случае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продажи/сдачи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наем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цену договора влияет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состояние дома и прилегающей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нему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территории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довлетворение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интереса собственника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сохранности ЖП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фактически возможно лишь при условии поддержания дома в целом и прилегающей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нему территории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состоянии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соответствующем санитарно-эпидемиологическим требованиям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067944" y="2492896"/>
            <a:ext cx="10081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103442" y="4437112"/>
            <a:ext cx="1008112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67" y="5301208"/>
            <a:ext cx="830940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75" y="2229777"/>
            <a:ext cx="515411" cy="5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3" y="908720"/>
            <a:ext cx="452628" cy="4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3617" y="5606760"/>
            <a:ext cx="1250379" cy="12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Нет возможности установить сам факт потребления КУ по обращению с ТКО конкретным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собственником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точного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индивидуального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потребления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Недопустимо полное освобождение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собственников отдельных помещений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МКД от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оплаты данной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Расчет размера платы за КУ по обращению с ТКО осуществляется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исходя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количества граждан, постоянно и временно проживающих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конкретном ЖП, на основании Н и Т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Порядок перерасчета размера платы за отдельные виды КУ за период временного отсутствия граждан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подлежит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применению и при перерасчете размера платы за КУ по обращению с ТКО при соблюдении порядка обращения за перерасчетом и представлении документов, подтверждающих факт временного отсутствия потребителя и продолжительность его отсутствия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thumbs.dreamstime.com/b/%D0%B1%D0%B8%D0%B7%D0%BD%D0%B5%D1%81%D0%BC%D0%B5%D0%BD%D1%8B-%D1%82%D1%80%D1%8F%D1%81%D1%8F-%D1%80%D1%83%D0%BA%D0%B8-%D0%BF%D0%BE%D1%81-%D0%B5-%D0%BF%D0%BE-%D0%BF%D0%B8%D1%81%D0%B0%D0%BD%D0%B8%D1%8F-%D0%BA%D0%BE%D0%BD%D1%82%D1%80%D0%B0%D0%BA%D1%82%D0%B0-91598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4230863"/>
            <a:ext cx="2564904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dianewspro.ru/img/2129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7" t="18467" r="13898" b="21081"/>
          <a:stretch/>
        </p:blipFill>
        <p:spPr bwMode="auto">
          <a:xfrm flipH="1">
            <a:off x="2948271" y="4604373"/>
            <a:ext cx="3279913" cy="19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www.listalegal.com/consulta/wp-content/uploads/2019/09/money-3143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40112"/>
            <a:ext cx="2520280" cy="22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" y="1124745"/>
            <a:ext cx="79609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5" y="260648"/>
            <a:ext cx="456743" cy="3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95" y="2506216"/>
            <a:ext cx="414137" cy="62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81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108964"/>
            <a:ext cx="90725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отсутствии постоянно и временно проживающих 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 граждан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рассчитывается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учетом количества собственников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Непроживание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собственника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ЖП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отсутствии иных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постоянно/временно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проживающих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граждан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освобождает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обязанности по оплате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ТКО исходя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количества собственников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Действует презумпция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постоянного использования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ЖП их собственниками, призванная восполнить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отсутствие/сложность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получения сведений о постоянно и временно проживающих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ЖП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Распространена практика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сдачи собственниками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ЖП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коммерческий наем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без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предоставления ими в организацию, осуществляющую начисление платы за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КУ,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достоверных сведений о количестве фактически проживающих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граждан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справедливого баланса законных интересов всех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отношений в области предоставления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0" y="2321818"/>
            <a:ext cx="630040" cy="4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28" y="1340768"/>
            <a:ext cx="638710" cy="47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Program Files\Microsoft Office\MEDIA\CAGCAT10\j029323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638710" cy="4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23" y="4797152"/>
            <a:ext cx="528751" cy="44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19" y="3356992"/>
            <a:ext cx="494748" cy="46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1826" y="5173394"/>
            <a:ext cx="2521190" cy="1462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5209130"/>
            <a:ext cx="2376264" cy="142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108964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Факт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регистрации по месту жительства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порождает для гражданина каких-либо прав и обязанностей и не может служить основанием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ограничения/условием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реализации прав и свобод граждан,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Нет взаимосвязи права потребителя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перерасчет платы за отдельные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виды КУ в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занимаемом им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ЖП с наличием/отсутствием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регистрации в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ЖП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6" y="19631"/>
            <a:ext cx="585714" cy="9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339" y="1263126"/>
            <a:ext cx="454463" cy="4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01814"/>
            <a:ext cx="3823512" cy="452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472" y="1988840"/>
            <a:ext cx="413817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9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94451"/>
            <a:ext cx="549331" cy="54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0" y="980728"/>
            <a:ext cx="582807" cy="5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9109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Оспариваемые нормы не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могут рассматриваться как противоречащие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РФ поскольку не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могут служить основанием для дифференцированного решения вопроса о предоставлении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собственнику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права на перерасчет платы за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ТКО,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исчисляемой исходя из количества граждан, постоянно и временно проживающих 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ЖП,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основании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Н, 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связи с временным отсутствием потребителя 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ЖП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зависимости от наличия или отсутствия у этого собственника и иных лиц регистрации по месту жительства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2. Нет четкого толкования термину «временное отсутствие потребителя»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для перерасчета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платы за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обращению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ТКО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kurspresent.ru/assets/images/resources/264/gavel-pound-pa-500-clr-325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45151"/>
            <a:ext cx="2354298" cy="263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A6ACPzoTQMY/UISHe46sNhI/AAAAAAAAAB0/6Ecq-w8qUx4/s1600/juic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5549"/>
            <a:ext cx="395190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99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38" y="-38486"/>
            <a:ext cx="914857" cy="7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38" y="108964"/>
            <a:ext cx="8929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Выявленный конституционно-правовой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смысл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общеобязательным, что исключает любое иное их истолкование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правоприменительной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практике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Судебные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акты, вынесенные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данному делу, подлежат пересмотру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Постановление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окончательно, не подлежит обжалованию, вступает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силу со дня официального опубликования, действует непосредственно и не требует подтверждения другими органами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6" y="1130906"/>
            <a:ext cx="529639" cy="4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44824"/>
            <a:ext cx="454463" cy="4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542" y="3437812"/>
            <a:ext cx="4215568" cy="279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" y="3061340"/>
            <a:ext cx="4035936" cy="28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9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Повод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рассмотрению дела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жалоба гр. Фирсовой Т.В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Основание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 рассмотрению дела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обнаружившаяся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неопределенность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вопросе о том, соответствуют ли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КРФ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оспариваемые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заявительницей нормативные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положения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3418"/>
            <a:ext cx="4397598" cy="24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095" y="4077072"/>
            <a:ext cx="2092491" cy="246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8" y="1513418"/>
            <a:ext cx="4407446" cy="245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130223"/>
            <a:ext cx="1752081" cy="2354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4" y="5085184"/>
            <a:ext cx="463047" cy="4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417" y="1076726"/>
            <a:ext cx="466591" cy="4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2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Неиспользование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собственниками, нанимателями и иными лицами помещений не является основанием невнесения платы за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ЖКУ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временном отсутствии граждан внесение платы за отдельные виды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КУ,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рассчитываемой исходя из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Н,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осуществляется с учетом перерасчета платежей за период временного отсутствия граждан в порядке и в случаях, которые утверждаются Правительством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РФ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отсутствии постоянно и временно проживающих 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ЖП граждан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 рассчитывается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учетом количества собственников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Конституционность приведенных нормативных положений оспаривает гражданка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Фирсова Т.В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., которая является собственником 2 квартир в МКД, расположенных в г. Нижнем Новгороде, где она зарегистрирована по месту жительства и проживает в холодное время года, и в г. Рыбинске Ярославской области, где она проживает с мая по сентябрь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территории Ярославской области размер платы за КУ по обращению </a:t>
            </a:r>
          </a:p>
          <a:p>
            <a:pPr lvl="0"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ТКО, предоставляемую потребителям в ЖП МКД и ИЖД, исчисляется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основании Н в расчете на 1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жителя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80" y="2148130"/>
            <a:ext cx="364493" cy="4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22201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87" y="2996952"/>
            <a:ext cx="406174" cy="46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061" y="14402"/>
            <a:ext cx="469231" cy="5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36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5" y="3071135"/>
            <a:ext cx="510027" cy="4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24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мае 2019 года заявительница неоднократно обращалась с заявлениями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перерасчете платы за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ТКО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период временного отсутствия в принадлежащей ей квартире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Рыбинске: сначала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ООО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Хартия»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регоператор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который в своем ответе указал,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не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начисляет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плату,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затем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в МУП «ИРЦ»,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осуществляющее организацию расчетов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основании агентского договора с ООО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«Хартия»,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которое также отказало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Фирсовой Т.В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перерасчете в связи с отсутствием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нее регистрации по месту жительства в этом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ЖП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Решением </a:t>
            </a:r>
            <a:r>
              <a:rPr 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Канавинского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районного суда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 Нижнего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Новгорода от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25.11.2020 исковые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Фирсовой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Т.В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к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регоператору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МУП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«ИРЦ»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частично удовлетворены, на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регоператора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возложена обязанность произвести перерасчет платы за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ТКО,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начисленной заявительнице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периоды ее временного отсутствия в принадлежащей ей квартире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г. Рыбинске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Суд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исходил из того, что при временном отсутствии потребителя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неиспользовании им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ЖП ТКО не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образуются,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потому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 не предоставляется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Ни ЖК РФ,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ни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Правила № 354 не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содержат оговорок о том, что только потребитель, имеющий регистрацию в данном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ЖП,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имеет право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перерасчет платы за отдельный вид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КУ,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рассчитываемой исходя из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связи с его временным отсутствием в этом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ЖП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8" y="5589240"/>
            <a:ext cx="584948" cy="5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475" y="4441613"/>
            <a:ext cx="619647" cy="59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8640"/>
            <a:ext cx="521299" cy="7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Однако апелляционным определением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 по ГД Нижегородского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областного суда от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21.06.2021,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оставленным без изменения определением судебной коллегии по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 Первого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кассационного суда общей юрисдикции от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16.12.2021,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 суда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инстанции было отменено и принято новое решение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отказе в удовлетворении требований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Фирсовой Т.В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полном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объеме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Суды пришли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выводу, что неиспользование собственником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ЖП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тождественно понятию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«временное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потребителя»,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применяемому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Правилах № 354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целей проведения перерасчета платы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обращению с ТКО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Поскольку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перерасчет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платы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начисляемой собственнику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ЖП,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который в нем постоянно не проживает, при отсутствии иных постоянно и временно проживающих в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ЖП граждан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действующим законодательством </a:t>
            </a:r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предусмотрен, такой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собственник обязан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нести расходы по оплате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КУ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ТКО и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права на перерасчет за период его временного отсутствия в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ЖП не имеет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передаче кассационной жалобы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Фирсовой Т.В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отказано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55" y="1700808"/>
            <a:ext cx="51260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88" y="3322548"/>
            <a:ext cx="384733" cy="5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759" y="4869160"/>
            <a:ext cx="627982" cy="6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6" y="836712"/>
            <a:ext cx="566702" cy="4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5355288"/>
            <a:ext cx="1837556" cy="1386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5355288"/>
            <a:ext cx="1871266" cy="13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48190"/>
            <a:ext cx="660094" cy="4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2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полагает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Фирсова Т.В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оспариваемые нормы не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соответствуют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 РФ, 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т.к. препятствуют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перерасчету платы за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ТКО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период подтвержденного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временного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отсутствия собственника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ЖП,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зарегистрированного в нем по месту постоянного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жительства,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отсутствии иных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постоянно/временно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проживающих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граждан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понуждая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такого собственника оплачивать фактически не потребленную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услугу, и исключают возможность эффективной судебной защиты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его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права на равную с другими потребителями оплату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Оспариваемые нормы не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гарантируют справедливого баланса прав, обязанностей и законных интересов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регулируемых отношений, ставят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неравное положение одиноких собственников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ЖП,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которые в отличие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собственников, имеющих членов семьи, не проживая в принадлежащих им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ЖП,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имеют возможности зарегистрировать в них членов семьи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вынуждены неоднократно оплачивать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КУ исключительно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исходя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неоправданно введенной законодателем презумпции проживания,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позволяют </a:t>
            </a:r>
            <a:r>
              <a:rPr lang="ru-RU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регоператорам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извлекать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необоснованную прибыль за счет собственников, не зарегистрированных в принадлежащих им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ЖП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потому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учтенных при определении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Н,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 при этом оплачивающих обращение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такого рода отходами, накапливаемыми иными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лицами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2" y="620688"/>
            <a:ext cx="78085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5514757"/>
            <a:ext cx="1264920" cy="1135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531509"/>
            <a:ext cx="101346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0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5173967"/>
            <a:ext cx="475717" cy="35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32414" cy="5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59914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ОГВ и ОМСУ возлагается обязанность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созданию правовых, организационных и экономических условий для предоставления гражданам, проживающим 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ЖП, КУ,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обеспечивающих удовлетворение их жизненных потребностей в комфортном проживании и тем самым надлежащую реализацию гражданами права на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жилище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РФ провозглашает права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частной собственности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выбор места пребывания и жительства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Право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частной собственности охраняется законом </a:t>
            </a:r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Каждый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вправе иметь имущество в собственности, владеть, пользоваться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распоряжаться им как единолично, так и совместно с другими лицами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Никто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может быть лишен своего имущества иначе как по решению суда,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принудительное отчуждение имущества для государственных нужд может быть произведено только при условии предварительного и равноценного возмещения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Каждый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кто законно находится на территории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РФ,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имеет право свободно передвигаться, выбирать место пребывания и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жительства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Приведенные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гарантии неприкосновенности частной собственности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свободы передвижения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распространяются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отношения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предоставлению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в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жилищной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сфере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21" y="6165304"/>
            <a:ext cx="454011" cy="4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93347" cy="6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16" y="1484784"/>
            <a:ext cx="672767" cy="5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964" y="3777408"/>
            <a:ext cx="309965" cy="2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960369"/>
            <a:ext cx="312725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460432" y="5715000"/>
            <a:ext cx="79248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9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Повседневная жизнедеятельность человека неизбежно сопряжена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производством отходов потребления, которые способны оказывать негативное воздействие на окружающую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среду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стране ежегодно образуется примерно 4 млрд тонн отходов производства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потребления, из которых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55-60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тонн составляют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ТКО: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тходы, образующиеся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ЖП в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процессе потребления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ФЛ,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товары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утратившие свои потребительские свойства в процессе их использования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 в ЖП 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целях удовлетворения личных и бытовых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нужд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отходы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образующиеся в процессе деятельности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ЮЛ, ИП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Необходимость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предотвращения вредного воздействия отходов производства и потребления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здоровье человека,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забота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сохранении благоприятной окружающей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среды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обусловливают потребность: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создании необходимой инфраструктуры обращения с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ТКО, соответствующей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мировым стандартам экологической безопасности,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увеличении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доли перерабатываемых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отходов,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уменьшении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объема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захораниваемых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фракций,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расширении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масштабов вовлечения переработанных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отходов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хозяйственный оборот в качестве дополнительных источников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сырья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Нормативно предусмотрено оказание КУ по обращению с ТКО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995936" y="6068956"/>
            <a:ext cx="1008112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3861048"/>
            <a:ext cx="1008112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74" y="6269084"/>
            <a:ext cx="638710" cy="4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Microsoft Office\MEDIA\CAGCAT10\j02932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970" y="3152726"/>
            <a:ext cx="569704" cy="4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4624"/>
            <a:ext cx="482809" cy="4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9" y="1484784"/>
            <a:ext cx="535202" cy="45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3362869"/>
            <a:ext cx="742814" cy="91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6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Отношения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поводу предоставления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внесения платы за них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совместное ведение РФ 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Установление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структуры платы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ЖКУ, порядка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расчета и внесения такой платы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полномочия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ГВ РФ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Оказание услуги по обращению с ТКО, образующимися в ЖП в МКД, осуществляется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регоператором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 обращению с ТКО, в зоне деятельности которого образуются ТКО и находятся места их накопления, на основании договора, заключаемого с лицом, осуществляющим управление МКД/собственниками ЖП 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договорам на оказание услуг по обращению с ТКО </a:t>
            </a:r>
            <a:r>
              <a:rPr 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регоператор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обязуется принимать ТКО в объеме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месте, которые определены конкретным договором, и обеспечивать их транспортирование, обработку, обезвреживание, захоронение 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Допустимый срок временного накопления несортированных ТКО определяется исходя из среднесуточной температуры наружного воздуха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течение 3-х суток и составляет: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температуре +5 °C и выше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не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более 1 суток;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температуре +4 °C и ниже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не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3 суток 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9972600" y="2132856"/>
            <a:ext cx="100811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0116616" y="1772816"/>
            <a:ext cx="1008112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7523" y="5805264"/>
            <a:ext cx="918972" cy="8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94" y="4545702"/>
            <a:ext cx="312725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31" y="3557405"/>
            <a:ext cx="470001" cy="3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\Microsoft Office\MEDIA\CAGCAT10\j029323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763" y="836712"/>
            <a:ext cx="443496" cy="3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684184" cy="5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418362" cy="6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763" y="5402187"/>
            <a:ext cx="1219529" cy="14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0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1048</TotalTime>
  <Words>1791</Words>
  <Application>Microsoft Office PowerPoint</Application>
  <PresentationFormat>Экран (4:3)</PresentationFormat>
  <Paragraphs>169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user</cp:lastModifiedBy>
  <cp:revision>187</cp:revision>
  <dcterms:created xsi:type="dcterms:W3CDTF">2021-03-08T13:58:31Z</dcterms:created>
  <dcterms:modified xsi:type="dcterms:W3CDTF">2022-12-23T07:22:47Z</dcterms:modified>
</cp:coreProperties>
</file>