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 varScale="1">
        <p:scale>
          <a:sx n="115" d="100"/>
          <a:sy n="115" d="100"/>
        </p:scale>
        <p:origin x="15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52286.8</c:v>
                </c:pt>
                <c:pt idx="1">
                  <c:v>53030.2</c:v>
                </c:pt>
                <c:pt idx="2">
                  <c:v>48813.3</c:v>
                </c:pt>
                <c:pt idx="3">
                  <c:v>50624.1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0-4926-AB41-6C9872BF63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40-4926-AB41-6C9872BF63A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40-4926-AB41-6C9872BF6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779968"/>
        <c:axId val="83781504"/>
      </c:barChart>
      <c:catAx>
        <c:axId val="8377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781504"/>
        <c:crosses val="autoZero"/>
        <c:auto val="1"/>
        <c:lblAlgn val="ctr"/>
        <c:lblOffset val="100"/>
        <c:noMultiLvlLbl val="0"/>
      </c:catAx>
      <c:valAx>
        <c:axId val="83781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779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BC2-4568-9B67-C549E1C1CEF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7BC2-4568-9B67-C549E1C1CEF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BC2-4568-9B67-C549E1C1CEF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7BC2-4568-9B67-C549E1C1CEF8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Единый с/х налог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15822.2</c:v>
                </c:pt>
                <c:pt idx="1">
                  <c:v>6098.3</c:v>
                </c:pt>
                <c:pt idx="2">
                  <c:v>2432.5</c:v>
                </c:pt>
                <c:pt idx="3">
                  <c:v>8302.7000000000007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C2-4568-9B67-C549E1C1C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505998159828876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Физическая культура и спорт</c:v>
                </c:pt>
                <c:pt idx="7">
                  <c:v>Межбюджетные трансферты общего характера из бюджетной системы РФ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17230.2</c:v>
                </c:pt>
                <c:pt idx="1">
                  <c:v>195</c:v>
                </c:pt>
                <c:pt idx="2">
                  <c:v>269.60000000000002</c:v>
                </c:pt>
                <c:pt idx="3">
                  <c:v>18708.099999999999</c:v>
                </c:pt>
                <c:pt idx="4">
                  <c:v>52</c:v>
                </c:pt>
                <c:pt idx="5">
                  <c:v>13147.3</c:v>
                </c:pt>
                <c:pt idx="6">
                  <c:v>2350</c:v>
                </c:pt>
                <c:pt idx="7">
                  <c:v>73</c:v>
                </c:pt>
                <c:pt idx="8">
                  <c:v>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70-4731-922A-FD5561707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228-46F6-9B71-D19A4E9C5C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Межбюджетные трансферты общего характера их бюджетной системы РФ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18540.599999999999</c:v>
                </c:pt>
                <c:pt idx="1">
                  <c:v>195</c:v>
                </c:pt>
                <c:pt idx="2">
                  <c:v>269.60000000000002</c:v>
                </c:pt>
                <c:pt idx="3">
                  <c:v>12414.1</c:v>
                </c:pt>
                <c:pt idx="4">
                  <c:v>52</c:v>
                </c:pt>
                <c:pt idx="5">
                  <c:v>14000</c:v>
                </c:pt>
                <c:pt idx="6">
                  <c:v>650</c:v>
                </c:pt>
                <c:pt idx="7">
                  <c:v>77</c:v>
                </c:pt>
                <c:pt idx="8">
                  <c:v>2350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28-46F6-9B71-D19A4E9C5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3.0864197530864196E-3"/>
                  <c:y val="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4D2-49B5-808A-5660F8A7B10A}"/>
                </c:ext>
              </c:extLst>
            </c:dLbl>
            <c:dLbl>
              <c:idx val="2"/>
              <c:layout>
                <c:manualLayout>
                  <c:x val="4.6296296296296294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4D2-49B5-808A-5660F8A7B10A}"/>
                </c:ext>
              </c:extLst>
            </c:dLbl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4D2-49B5-808A-5660F8A7B1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Межбюджетные трансферты общего характера их бюджетной системы РФ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19851.5</c:v>
                </c:pt>
                <c:pt idx="1">
                  <c:v>195</c:v>
                </c:pt>
                <c:pt idx="2">
                  <c:v>269.60000000000002</c:v>
                </c:pt>
                <c:pt idx="3">
                  <c:v>12225.4</c:v>
                </c:pt>
                <c:pt idx="4">
                  <c:v>52</c:v>
                </c:pt>
                <c:pt idx="5">
                  <c:v>14700</c:v>
                </c:pt>
                <c:pt idx="6">
                  <c:v>650</c:v>
                </c:pt>
                <c:pt idx="7">
                  <c:v>80.099999999999994</c:v>
                </c:pt>
                <c:pt idx="8">
                  <c:v>2350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D2-49B5-808A-5660F8A7B1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Общегосударственные </a:t>
          </a:r>
          <a:r>
            <a:rPr lang="ru-RU" sz="1600" dirty="0" smtClean="0"/>
            <a:t>вопросы 32,5%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1600" dirty="0" smtClean="0"/>
            <a:t>Физическая культура и </a:t>
          </a:r>
          <a:r>
            <a:rPr lang="ru-RU" sz="1600" dirty="0" smtClean="0"/>
            <a:t>спорт 4,4</a:t>
          </a:r>
          <a:r>
            <a:rPr lang="ru-RU" sz="1600" dirty="0" smtClean="0"/>
            <a:t>%</a:t>
          </a:r>
          <a:endParaRPr lang="ru-RU" sz="16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1000" dirty="0" smtClean="0"/>
            <a:t>Национальная безопасность и правоохранительная деятельность </a:t>
          </a:r>
          <a:r>
            <a:rPr lang="ru-RU" sz="1000" dirty="0" smtClean="0"/>
            <a:t>0,4 </a:t>
          </a:r>
          <a:r>
            <a:rPr lang="ru-RU" sz="1000" dirty="0" smtClean="0"/>
            <a:t>%</a:t>
          </a:r>
          <a:endParaRPr lang="ru-RU" sz="1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</a:t>
          </a:r>
          <a:r>
            <a:rPr lang="ru-RU" sz="1950" dirty="0" smtClean="0"/>
            <a:t>35,3 </a:t>
          </a:r>
          <a:r>
            <a:rPr lang="ru-RU" sz="1950" dirty="0" smtClean="0"/>
            <a:t>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900" dirty="0" smtClean="0"/>
            <a:t>Образование 0,1%</a:t>
          </a:r>
          <a:endParaRPr lang="ru-RU" sz="900" dirty="0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Национальная экономика  </a:t>
          </a:r>
          <a:r>
            <a:rPr lang="ru-RU" sz="1400" dirty="0" smtClean="0"/>
            <a:t>0,5%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4D1116A6-668E-45D4-A216-B7E4458FBE93}">
      <dgm:prSet phldrT="[Текст]" custT="1"/>
      <dgm:spPr/>
      <dgm:t>
        <a:bodyPr/>
        <a:lstStyle/>
        <a:p>
          <a:r>
            <a:rPr lang="ru-RU" sz="1600" dirty="0" smtClean="0"/>
            <a:t>Культура, </a:t>
          </a:r>
          <a:r>
            <a:rPr lang="ru-RU" sz="1600" dirty="0" smtClean="0"/>
            <a:t>кинематография 24,8</a:t>
          </a:r>
          <a:r>
            <a:rPr lang="ru-RU" sz="1600" dirty="0" smtClean="0"/>
            <a:t>%</a:t>
          </a:r>
          <a:endParaRPr lang="ru-RU" dirty="0"/>
        </a:p>
      </dgm:t>
    </dgm:pt>
    <dgm:pt modelId="{3FB9EC71-00C4-4214-9DD9-7918AE88D35E}" type="parTrans" cxnId="{C55647BE-73B1-43BA-A6B4-ADD8E635FF69}">
      <dgm:prSet/>
      <dgm:spPr/>
      <dgm:t>
        <a:bodyPr/>
        <a:lstStyle/>
        <a:p>
          <a:endParaRPr lang="ru-RU"/>
        </a:p>
      </dgm:t>
    </dgm:pt>
    <dgm:pt modelId="{13B467E2-0AE8-4B65-AAA3-4F2B1AED1C68}" type="sibTrans" cxnId="{C55647BE-73B1-43BA-A6B4-ADD8E635FF69}">
      <dgm:prSet/>
      <dgm:spPr/>
      <dgm:t>
        <a:bodyPr/>
        <a:lstStyle/>
        <a:p>
          <a:endParaRPr lang="ru-RU"/>
        </a:p>
      </dgm:t>
    </dgm:pt>
    <dgm:pt modelId="{0F8CF0D2-52F8-43A6-99C6-FC6D771B8BBB}">
      <dgm:prSet custT="1"/>
      <dgm:spPr/>
      <dgm:t>
        <a:bodyPr/>
        <a:lstStyle/>
        <a:p>
          <a:r>
            <a:rPr lang="ru-RU" sz="1600" dirty="0" smtClean="0"/>
            <a:t>Социальная политика 1,2%</a:t>
          </a:r>
          <a:endParaRPr lang="ru-RU" sz="1600" dirty="0" smtClean="0"/>
        </a:p>
      </dgm:t>
    </dgm:pt>
    <dgm:pt modelId="{4507A91D-9694-4F9B-A7D1-C1DE0D5F0520}" type="parTrans" cxnId="{ABE74D89-F493-46A2-8519-38FCE8B8F884}">
      <dgm:prSet/>
      <dgm:spPr/>
      <dgm:t>
        <a:bodyPr/>
        <a:lstStyle/>
        <a:p>
          <a:endParaRPr lang="ru-RU"/>
        </a:p>
      </dgm:t>
    </dgm:pt>
    <dgm:pt modelId="{98F3D190-326E-4061-B420-BD22B4C4A6F5}" type="sibTrans" cxnId="{ABE74D89-F493-46A2-8519-38FCE8B8F884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  <dgm:t>
        <a:bodyPr/>
        <a:lstStyle/>
        <a:p>
          <a:endParaRPr lang="ru-RU"/>
        </a:p>
      </dgm:t>
    </dgm:pt>
    <dgm:pt modelId="{C2406979-E8BA-4465-BC71-FB33630DD0D4}" type="pres">
      <dgm:prSet presAssocID="{9DDA30F1-98D2-4359-B233-ABBA2E88C44C}" presName="level" presStyleLbl="node1" presStyleIdx="0" presStyleCnt="8" custScaleX="100000" custScaleY="60458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  <dgm:t>
        <a:bodyPr/>
        <a:lstStyle/>
        <a:p>
          <a:endParaRPr lang="ru-RU"/>
        </a:p>
      </dgm:t>
    </dgm:pt>
    <dgm:pt modelId="{EEE9C29A-2F30-460D-9437-364B33B69BB3}" type="pres">
      <dgm:prSet presAssocID="{40C1D0D5-1640-4F25-A117-7F5DB971B261}" presName="level" presStyleLbl="node1" presStyleIdx="1" presStyleCnt="8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C3365-06AD-452C-9A39-5EDE99F23F35}" type="pres">
      <dgm:prSet presAssocID="{4D1116A6-668E-45D4-A216-B7E4458FBE93}" presName="Name8" presStyleCnt="0"/>
      <dgm:spPr/>
      <dgm:t>
        <a:bodyPr/>
        <a:lstStyle/>
        <a:p>
          <a:endParaRPr lang="ru-RU"/>
        </a:p>
      </dgm:t>
    </dgm:pt>
    <dgm:pt modelId="{51AB90DC-7651-4E8A-BFD5-1610676F07B8}" type="pres">
      <dgm:prSet presAssocID="{4D1116A6-668E-45D4-A216-B7E4458FBE93}" presName="level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C330D-1BB0-46CA-B5DE-5DE311560163}" type="pres">
      <dgm:prSet presAssocID="{4D1116A6-668E-45D4-A216-B7E4458FBE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  <dgm:t>
        <a:bodyPr/>
        <a:lstStyle/>
        <a:p>
          <a:endParaRPr lang="ru-RU"/>
        </a:p>
      </dgm:t>
    </dgm:pt>
    <dgm:pt modelId="{FBB40A3D-76FC-4A55-B0DF-1B6D00AE845B}" type="pres">
      <dgm:prSet presAssocID="{2CF7D613-BDB8-49AF-A003-6249B9379510}" presName="level" presStyleLbl="node1" presStyleIdx="3" presStyleCnt="8" custScaleY="600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B150C-EFA9-43E6-A7D3-49B9CF1F733B}" type="pres">
      <dgm:prSet presAssocID="{0F8CF0D2-52F8-43A6-99C6-FC6D771B8BBB}" presName="Name8" presStyleCnt="0"/>
      <dgm:spPr/>
      <dgm:t>
        <a:bodyPr/>
        <a:lstStyle/>
        <a:p>
          <a:endParaRPr lang="ru-RU"/>
        </a:p>
      </dgm:t>
    </dgm:pt>
    <dgm:pt modelId="{A0035297-718F-4E38-97D0-3A432A08B70C}" type="pres">
      <dgm:prSet presAssocID="{0F8CF0D2-52F8-43A6-99C6-FC6D771B8BBB}" presName="level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BA6BD-BA69-4CC9-8E71-5D3F2054E25B}" type="pres">
      <dgm:prSet presAssocID="{0F8CF0D2-52F8-43A6-99C6-FC6D771B8B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  <dgm:t>
        <a:bodyPr/>
        <a:lstStyle/>
        <a:p>
          <a:endParaRPr lang="ru-RU"/>
        </a:p>
      </dgm:t>
    </dgm:pt>
    <dgm:pt modelId="{78A9B915-B95D-429F-A438-B5E3D8E99534}" type="pres">
      <dgm:prSet presAssocID="{712C064F-A370-42AB-9EFF-4B824EEF4C61}" presName="level" presStyleLbl="node1" presStyleIdx="5" presStyleCnt="8" custScaleY="59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  <dgm:t>
        <a:bodyPr/>
        <a:lstStyle/>
        <a:p>
          <a:endParaRPr lang="ru-RU"/>
        </a:p>
      </dgm:t>
    </dgm:pt>
    <dgm:pt modelId="{C31FBC3A-5569-4B58-ABF0-DD2FBFB14B95}" type="pres">
      <dgm:prSet presAssocID="{982DA468-8AE9-470B-9426-842C032F8133}" presName="level" presStyleLbl="node1" presStyleIdx="6" presStyleCnt="8" custScaleX="112187" custScaleY="582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  <dgm:t>
        <a:bodyPr/>
        <a:lstStyle/>
        <a:p>
          <a:endParaRPr lang="ru-RU"/>
        </a:p>
      </dgm:t>
    </dgm:pt>
    <dgm:pt modelId="{9F797FD9-7F4D-4C4F-BB23-57DC153B6913}" type="pres">
      <dgm:prSet presAssocID="{6F75F408-2812-41A2-8CBB-7B69F24ADDFD}" presName="level" presStyleLbl="node1" presStyleIdx="7" presStyleCnt="8" custAng="0" custScaleX="100321" custScaleY="45662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E74D89-F493-46A2-8519-38FCE8B8F884}" srcId="{CDD6E540-69D0-4E4D-86F0-1A60EF0CF9B3}" destId="{0F8CF0D2-52F8-43A6-99C6-FC6D771B8BBB}" srcOrd="4" destOrd="0" parTransId="{4507A91D-9694-4F9B-A7D1-C1DE0D5F0520}" sibTransId="{98F3D190-326E-4061-B420-BD22B4C4A6F5}"/>
    <dgm:cxn modelId="{EB636D84-9995-49D9-83EF-A50995D59EBA}" type="presOf" srcId="{0F8CF0D2-52F8-43A6-99C6-FC6D771B8BBB}" destId="{A0035297-718F-4E38-97D0-3A432A08B70C}" srcOrd="0" destOrd="0" presId="urn:microsoft.com/office/officeart/2005/8/layout/pyramid3"/>
    <dgm:cxn modelId="{B951EB0F-B4F2-4792-B36A-DBDBEE10FDF7}" type="presOf" srcId="{982DA468-8AE9-470B-9426-842C032F8133}" destId="{B0944C1B-0DE0-47BC-93F2-87096A1DA4E7}" srcOrd="1" destOrd="0" presId="urn:microsoft.com/office/officeart/2005/8/layout/pyramid3"/>
    <dgm:cxn modelId="{8E6C73CE-6F86-44A7-A3AE-02F979A63AA8}" type="presOf" srcId="{4D1116A6-668E-45D4-A216-B7E4458FBE93}" destId="{8D1C330D-1BB0-46CA-B5DE-5DE311560163}" srcOrd="1" destOrd="0" presId="urn:microsoft.com/office/officeart/2005/8/layout/pyramid3"/>
    <dgm:cxn modelId="{F1548CD1-3AC8-4245-BC62-4C75DF33AFF4}" type="presOf" srcId="{982DA468-8AE9-470B-9426-842C032F8133}" destId="{C31FBC3A-5569-4B58-ABF0-DD2FBFB14B95}" srcOrd="0" destOrd="0" presId="urn:microsoft.com/office/officeart/2005/8/layout/pyramid3"/>
    <dgm:cxn modelId="{1479BD15-6C4F-4F00-9810-37D9EE0FB07E}" type="presOf" srcId="{0F8CF0D2-52F8-43A6-99C6-FC6D771B8BBB}" destId="{987BA6BD-BA69-4CC9-8E71-5D3F2054E25B}" srcOrd="1" destOrd="0" presId="urn:microsoft.com/office/officeart/2005/8/layout/pyramid3"/>
    <dgm:cxn modelId="{C55647BE-73B1-43BA-A6B4-ADD8E635FF69}" srcId="{CDD6E540-69D0-4E4D-86F0-1A60EF0CF9B3}" destId="{4D1116A6-668E-45D4-A216-B7E4458FBE93}" srcOrd="2" destOrd="0" parTransId="{3FB9EC71-00C4-4214-9DD9-7918AE88D35E}" sibTransId="{13B467E2-0AE8-4B65-AAA3-4F2B1AED1C68}"/>
    <dgm:cxn modelId="{7F3DAE2D-AA1E-4B49-A9C5-A6F7236C20A2}" type="presOf" srcId="{6F75F408-2812-41A2-8CBB-7B69F24ADDFD}" destId="{9F797FD9-7F4D-4C4F-BB23-57DC153B6913}" srcOrd="0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00DCFA35-98C2-4528-AEAD-E37837F87F48}" srcId="{CDD6E540-69D0-4E4D-86F0-1A60EF0CF9B3}" destId="{6F75F408-2812-41A2-8CBB-7B69F24ADDFD}" srcOrd="7" destOrd="0" parTransId="{F6FE0BB8-D7B1-4CA9-8108-75B437313692}" sibTransId="{470583CB-42A2-44F9-B0A1-91E295F7069E}"/>
    <dgm:cxn modelId="{47B3EFE1-3D0E-4E7A-90F9-9922AE1D6649}" srcId="{CDD6E540-69D0-4E4D-86F0-1A60EF0CF9B3}" destId="{982DA468-8AE9-470B-9426-842C032F8133}" srcOrd="6" destOrd="0" parTransId="{BE665038-B30E-4A2C-A46B-75D772E3DBE9}" sibTransId="{64D4E8EE-81F2-4F8A-9086-0258AACFA480}"/>
    <dgm:cxn modelId="{76DF302B-47E7-45EA-9528-34D641C82C7C}" type="presOf" srcId="{40C1D0D5-1640-4F25-A117-7F5DB971B261}" destId="{EEE9C29A-2F30-460D-9437-364B33B69BB3}" srcOrd="0" destOrd="0" presId="urn:microsoft.com/office/officeart/2005/8/layout/pyramid3"/>
    <dgm:cxn modelId="{1C2E55E4-FD87-4BF0-AFD5-D20BB4F7A38C}" srcId="{CDD6E540-69D0-4E4D-86F0-1A60EF0CF9B3}" destId="{2CF7D613-BDB8-49AF-A003-6249B9379510}" srcOrd="3" destOrd="0" parTransId="{7CBDB8CA-D437-4859-9EFC-C6183CD01118}" sibTransId="{5DC492C5-5A79-462E-9B73-28B1FCE531D1}"/>
    <dgm:cxn modelId="{0C7425B3-9F21-4CA7-A909-3FE21800F21F}" type="presOf" srcId="{9DDA30F1-98D2-4359-B233-ABBA2E88C44C}" destId="{C2406979-E8BA-4465-BC71-FB33630DD0D4}" srcOrd="0" destOrd="0" presId="urn:microsoft.com/office/officeart/2005/8/layout/pyramid3"/>
    <dgm:cxn modelId="{93B48CE0-83CE-4F8D-8604-85ABAC8BA408}" type="presOf" srcId="{6F75F408-2812-41A2-8CBB-7B69F24ADDFD}" destId="{53BAD7D0-9678-484F-B459-4C2F210EEACA}" srcOrd="1" destOrd="0" presId="urn:microsoft.com/office/officeart/2005/8/layout/pyramid3"/>
    <dgm:cxn modelId="{74B135F2-367B-474F-AAE4-3AD9332A50F4}" type="presOf" srcId="{2CF7D613-BDB8-49AF-A003-6249B9379510}" destId="{FBB40A3D-76FC-4A55-B0DF-1B6D00AE845B}" srcOrd="0" destOrd="0" presId="urn:microsoft.com/office/officeart/2005/8/layout/pyramid3"/>
    <dgm:cxn modelId="{4B86D60F-3D1E-4E1F-A2F3-2EE1F5E1CBA3}" srcId="{CDD6E540-69D0-4E4D-86F0-1A60EF0CF9B3}" destId="{712C064F-A370-42AB-9EFF-4B824EEF4C61}" srcOrd="5" destOrd="0" parTransId="{18C1983D-0874-448F-8426-25671484AA2F}" sibTransId="{80D8EC75-BACA-41E1-A54D-C2AE644819FB}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714A4147-30C3-4500-A658-0A8A5661ED82}" type="presOf" srcId="{712C064F-A370-42AB-9EFF-4B824EEF4C61}" destId="{78A9B915-B95D-429F-A438-B5E3D8E99534}" srcOrd="0" destOrd="0" presId="urn:microsoft.com/office/officeart/2005/8/layout/pyramid3"/>
    <dgm:cxn modelId="{E5E5C3D4-5949-4864-B74E-887C551ED0AE}" type="presOf" srcId="{4D1116A6-668E-45D4-A216-B7E4458FBE93}" destId="{51AB90DC-7651-4E8A-BFD5-1610676F07B8}" srcOrd="0" destOrd="0" presId="urn:microsoft.com/office/officeart/2005/8/layout/pyramid3"/>
    <dgm:cxn modelId="{38CB1463-F2D5-4E80-96A9-D7E274786123}" type="presOf" srcId="{9DDA30F1-98D2-4359-B233-ABBA2E88C44C}" destId="{CCDC07B5-392D-4441-8BCF-18EBAA6E5B01}" srcOrd="1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906F601F-4302-4078-BAFD-B4E0B5761966}" type="presOf" srcId="{712C064F-A370-42AB-9EFF-4B824EEF4C61}" destId="{AE051E14-EAAD-4D86-8DB9-A55FCE39F5F7}" srcOrd="1" destOrd="0" presId="urn:microsoft.com/office/officeart/2005/8/layout/pyramid3"/>
    <dgm:cxn modelId="{02E30385-1BD2-4E5F-9A7B-112B00695408}" type="presOf" srcId="{40C1D0D5-1640-4F25-A117-7F5DB971B261}" destId="{C3194AA5-5CF3-4DD3-B8F7-8A65BDCAD272}" srcOrd="1" destOrd="0" presId="urn:microsoft.com/office/officeart/2005/8/layout/pyramid3"/>
    <dgm:cxn modelId="{56F095A3-9E2E-4326-8895-0A00DD3FD1CE}" type="presOf" srcId="{2CF7D613-BDB8-49AF-A003-6249B9379510}" destId="{D57DEA8B-6382-464F-A83D-7771ADC20407}" srcOrd="1" destOrd="0" presId="urn:microsoft.com/office/officeart/2005/8/layout/pyramid3"/>
    <dgm:cxn modelId="{8F02F5E1-0E83-4B96-9607-A4522F4874AA}" type="presParOf" srcId="{0CCD8F41-11DE-47AF-858C-1342650EFD02}" destId="{65465DD3-C579-4B32-96B0-9C5D9386643C}" srcOrd="0" destOrd="0" presId="urn:microsoft.com/office/officeart/2005/8/layout/pyramid3"/>
    <dgm:cxn modelId="{E5237030-AA50-4960-A596-C19C1686520C}" type="presParOf" srcId="{65465DD3-C579-4B32-96B0-9C5D9386643C}" destId="{C2406979-E8BA-4465-BC71-FB33630DD0D4}" srcOrd="0" destOrd="0" presId="urn:microsoft.com/office/officeart/2005/8/layout/pyramid3"/>
    <dgm:cxn modelId="{3A1F9F87-B9DC-451B-BDBB-59F3A2A1E773}" type="presParOf" srcId="{65465DD3-C579-4B32-96B0-9C5D9386643C}" destId="{CCDC07B5-392D-4441-8BCF-18EBAA6E5B01}" srcOrd="1" destOrd="0" presId="urn:microsoft.com/office/officeart/2005/8/layout/pyramid3"/>
    <dgm:cxn modelId="{828FC08A-8E02-4DCD-BC6C-87616390960D}" type="presParOf" srcId="{0CCD8F41-11DE-47AF-858C-1342650EFD02}" destId="{93FDC7DB-3D7F-4652-BECE-2AFC36B232F5}" srcOrd="1" destOrd="0" presId="urn:microsoft.com/office/officeart/2005/8/layout/pyramid3"/>
    <dgm:cxn modelId="{CCD96959-FD48-4654-989B-BFBF469163F7}" type="presParOf" srcId="{93FDC7DB-3D7F-4652-BECE-2AFC36B232F5}" destId="{EEE9C29A-2F30-460D-9437-364B33B69BB3}" srcOrd="0" destOrd="0" presId="urn:microsoft.com/office/officeart/2005/8/layout/pyramid3"/>
    <dgm:cxn modelId="{E358E6A2-1139-4DAE-9B3C-2930C923923E}" type="presParOf" srcId="{93FDC7DB-3D7F-4652-BECE-2AFC36B232F5}" destId="{C3194AA5-5CF3-4DD3-B8F7-8A65BDCAD272}" srcOrd="1" destOrd="0" presId="urn:microsoft.com/office/officeart/2005/8/layout/pyramid3"/>
    <dgm:cxn modelId="{B6C0F1AE-F370-41E7-99DE-2912F9E75443}" type="presParOf" srcId="{0CCD8F41-11DE-47AF-858C-1342650EFD02}" destId="{FE3C3365-06AD-452C-9A39-5EDE99F23F35}" srcOrd="2" destOrd="0" presId="urn:microsoft.com/office/officeart/2005/8/layout/pyramid3"/>
    <dgm:cxn modelId="{B2B9BCD6-66A8-4CF5-92AE-175D10D1B52A}" type="presParOf" srcId="{FE3C3365-06AD-452C-9A39-5EDE99F23F35}" destId="{51AB90DC-7651-4E8A-BFD5-1610676F07B8}" srcOrd="0" destOrd="0" presId="urn:microsoft.com/office/officeart/2005/8/layout/pyramid3"/>
    <dgm:cxn modelId="{ADD23296-EF76-42FA-8A2F-A3984F5FE443}" type="presParOf" srcId="{FE3C3365-06AD-452C-9A39-5EDE99F23F35}" destId="{8D1C330D-1BB0-46CA-B5DE-5DE311560163}" srcOrd="1" destOrd="0" presId="urn:microsoft.com/office/officeart/2005/8/layout/pyramid3"/>
    <dgm:cxn modelId="{8108294E-21D0-47FE-890F-39D7D99BE4C1}" type="presParOf" srcId="{0CCD8F41-11DE-47AF-858C-1342650EFD02}" destId="{184DED99-355A-4C9E-A8C7-EC86D4748F88}" srcOrd="3" destOrd="0" presId="urn:microsoft.com/office/officeart/2005/8/layout/pyramid3"/>
    <dgm:cxn modelId="{8ADB2D5A-E1CE-446F-BB6F-5D058CFB89A1}" type="presParOf" srcId="{184DED99-355A-4C9E-A8C7-EC86D4748F88}" destId="{FBB40A3D-76FC-4A55-B0DF-1B6D00AE845B}" srcOrd="0" destOrd="0" presId="urn:microsoft.com/office/officeart/2005/8/layout/pyramid3"/>
    <dgm:cxn modelId="{6DB2E840-3B51-4C62-A32D-DD1ABEA6BBAE}" type="presParOf" srcId="{184DED99-355A-4C9E-A8C7-EC86D4748F88}" destId="{D57DEA8B-6382-464F-A83D-7771ADC20407}" srcOrd="1" destOrd="0" presId="urn:microsoft.com/office/officeart/2005/8/layout/pyramid3"/>
    <dgm:cxn modelId="{B52A5D79-9349-4E02-8AEF-39E7CD6A0466}" type="presParOf" srcId="{0CCD8F41-11DE-47AF-858C-1342650EFD02}" destId="{44AB150C-EFA9-43E6-A7D3-49B9CF1F733B}" srcOrd="4" destOrd="0" presId="urn:microsoft.com/office/officeart/2005/8/layout/pyramid3"/>
    <dgm:cxn modelId="{449D2339-D036-476B-A456-C7B78832E729}" type="presParOf" srcId="{44AB150C-EFA9-43E6-A7D3-49B9CF1F733B}" destId="{A0035297-718F-4E38-97D0-3A432A08B70C}" srcOrd="0" destOrd="0" presId="urn:microsoft.com/office/officeart/2005/8/layout/pyramid3"/>
    <dgm:cxn modelId="{F543FA2D-9E2D-426A-90DA-8B78B125255B}" type="presParOf" srcId="{44AB150C-EFA9-43E6-A7D3-49B9CF1F733B}" destId="{987BA6BD-BA69-4CC9-8E71-5D3F2054E25B}" srcOrd="1" destOrd="0" presId="urn:microsoft.com/office/officeart/2005/8/layout/pyramid3"/>
    <dgm:cxn modelId="{3E130F5F-8150-4A37-AD44-60542DC5096E}" type="presParOf" srcId="{0CCD8F41-11DE-47AF-858C-1342650EFD02}" destId="{6CDD7B89-1A84-474C-8BCF-8A43DF5DBEEA}" srcOrd="5" destOrd="0" presId="urn:microsoft.com/office/officeart/2005/8/layout/pyramid3"/>
    <dgm:cxn modelId="{811F7162-34A5-4D4B-88AE-A876857BF61C}" type="presParOf" srcId="{6CDD7B89-1A84-474C-8BCF-8A43DF5DBEEA}" destId="{78A9B915-B95D-429F-A438-B5E3D8E99534}" srcOrd="0" destOrd="0" presId="urn:microsoft.com/office/officeart/2005/8/layout/pyramid3"/>
    <dgm:cxn modelId="{3C08FBFB-1A5A-4BBE-9511-C3B5DDEA2319}" type="presParOf" srcId="{6CDD7B89-1A84-474C-8BCF-8A43DF5DBEEA}" destId="{AE051E14-EAAD-4D86-8DB9-A55FCE39F5F7}" srcOrd="1" destOrd="0" presId="urn:microsoft.com/office/officeart/2005/8/layout/pyramid3"/>
    <dgm:cxn modelId="{7484CC6F-9993-41BD-BA54-71CCA360800A}" type="presParOf" srcId="{0CCD8F41-11DE-47AF-858C-1342650EFD02}" destId="{60918B7D-FAED-4FF5-925A-5BF2B2B63C35}" srcOrd="6" destOrd="0" presId="urn:microsoft.com/office/officeart/2005/8/layout/pyramid3"/>
    <dgm:cxn modelId="{340A56CB-2A83-4692-847D-B3231B6F21DE}" type="presParOf" srcId="{60918B7D-FAED-4FF5-925A-5BF2B2B63C35}" destId="{C31FBC3A-5569-4B58-ABF0-DD2FBFB14B95}" srcOrd="0" destOrd="0" presId="urn:microsoft.com/office/officeart/2005/8/layout/pyramid3"/>
    <dgm:cxn modelId="{52574ED5-013D-4570-914F-08ED9EA4B0B3}" type="presParOf" srcId="{60918B7D-FAED-4FF5-925A-5BF2B2B63C35}" destId="{B0944C1B-0DE0-47BC-93F2-87096A1DA4E7}" srcOrd="1" destOrd="0" presId="urn:microsoft.com/office/officeart/2005/8/layout/pyramid3"/>
    <dgm:cxn modelId="{C121D4E5-4101-4331-AC14-EABCE94A5EB6}" type="presParOf" srcId="{0CCD8F41-11DE-47AF-858C-1342650EFD02}" destId="{C279CB73-81E9-404F-A828-4269F7D751B0}" srcOrd="7" destOrd="0" presId="urn:microsoft.com/office/officeart/2005/8/layout/pyramid3"/>
    <dgm:cxn modelId="{5B018003-7CFA-4DAA-A618-BEFFAF3DBB53}" type="presParOf" srcId="{C279CB73-81E9-404F-A828-4269F7D751B0}" destId="{9F797FD9-7F4D-4C4F-BB23-57DC153B6913}" srcOrd="0" destOrd="0" presId="urn:microsoft.com/office/officeart/2005/8/layout/pyramid3"/>
    <dgm:cxn modelId="{03148B7F-CA4E-4E06-93C8-A65494E9B477}" type="presParOf" srcId="{C279CB73-81E9-404F-A828-4269F7D751B0}" destId="{53BAD7D0-9678-484F-B459-4C2F210EEACA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0" y="56665"/>
          <a:ext cx="8229599" cy="55677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</a:t>
          </a:r>
          <a:r>
            <a:rPr lang="ru-RU" sz="1950" kern="1200" dirty="0" smtClean="0"/>
            <a:t>35,3 </a:t>
          </a:r>
          <a:r>
            <a:rPr lang="ru-RU" sz="1950" kern="1200" dirty="0" smtClean="0"/>
            <a:t>%</a:t>
          </a:r>
          <a:endParaRPr lang="ru-RU" sz="1950" kern="1200" dirty="0"/>
        </a:p>
      </dsp:txBody>
      <dsp:txXfrm rot="-10800000">
        <a:off x="1440180" y="56665"/>
        <a:ext cx="5349240" cy="556778"/>
      </dsp:txXfrm>
    </dsp:sp>
    <dsp:sp modelId="{EEE9C29A-2F30-460D-9437-364B33B69BB3}">
      <dsp:nvSpPr>
        <dsp:cNvPr id="0" name=""/>
        <dsp:cNvSpPr/>
      </dsp:nvSpPr>
      <dsp:spPr>
        <a:xfrm rot="10800000">
          <a:off x="492484" y="634606"/>
          <a:ext cx="7241697" cy="65533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shade val="51000"/>
                <a:satMod val="130000"/>
              </a:schemeClr>
            </a:gs>
            <a:gs pos="80000">
              <a:schemeClr val="accent2">
                <a:hueOff val="668788"/>
                <a:satOff val="-834"/>
                <a:lumOff val="196"/>
                <a:alphaOff val="0"/>
                <a:shade val="93000"/>
                <a:satMod val="13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Общегосударственные </a:t>
          </a:r>
          <a:r>
            <a:rPr lang="ru-RU" sz="1600" kern="1200" dirty="0" smtClean="0"/>
            <a:t>вопросы 32,5%</a:t>
          </a:r>
          <a:endParaRPr lang="ru-RU" sz="1600" kern="1200" dirty="0"/>
        </a:p>
      </dsp:txBody>
      <dsp:txXfrm rot="-10800000">
        <a:off x="1759781" y="634606"/>
        <a:ext cx="4707103" cy="655337"/>
      </dsp:txXfrm>
    </dsp:sp>
    <dsp:sp modelId="{51AB90DC-7651-4E8A-BFD5-1610676F07B8}">
      <dsp:nvSpPr>
        <dsp:cNvPr id="0" name=""/>
        <dsp:cNvSpPr/>
      </dsp:nvSpPr>
      <dsp:spPr>
        <a:xfrm rot="10800000">
          <a:off x="975559" y="1212115"/>
          <a:ext cx="6278481" cy="92093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shade val="51000"/>
                <a:satMod val="130000"/>
              </a:schemeClr>
            </a:gs>
            <a:gs pos="80000">
              <a:schemeClr val="accent2">
                <a:hueOff val="1337577"/>
                <a:satOff val="-1668"/>
                <a:lumOff val="392"/>
                <a:alphaOff val="0"/>
                <a:shade val="93000"/>
                <a:satMod val="13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Культура, </a:t>
          </a:r>
          <a:r>
            <a:rPr lang="ru-RU" sz="1600" kern="1200" dirty="0" smtClean="0"/>
            <a:t>кинематография 24,8</a:t>
          </a:r>
          <a:r>
            <a:rPr lang="ru-RU" sz="1600" kern="1200" dirty="0" smtClean="0"/>
            <a:t>%</a:t>
          </a:r>
          <a:endParaRPr lang="ru-RU" kern="1200" dirty="0"/>
        </a:p>
      </dsp:txBody>
      <dsp:txXfrm rot="-10800000">
        <a:off x="2074293" y="1212115"/>
        <a:ext cx="4081012" cy="920934"/>
      </dsp:txXfrm>
    </dsp:sp>
    <dsp:sp modelId="{FBB40A3D-76FC-4A55-B0DF-1B6D00AE845B}">
      <dsp:nvSpPr>
        <dsp:cNvPr id="0" name=""/>
        <dsp:cNvSpPr/>
      </dsp:nvSpPr>
      <dsp:spPr>
        <a:xfrm rot="10800000">
          <a:off x="1716764" y="2133050"/>
          <a:ext cx="4796071" cy="553343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shade val="51000"/>
                <a:satMod val="130000"/>
              </a:schemeClr>
            </a:gs>
            <a:gs pos="80000">
              <a:schemeClr val="accent2">
                <a:hueOff val="2006365"/>
                <a:satOff val="-2502"/>
                <a:lumOff val="588"/>
                <a:alphaOff val="0"/>
                <a:shade val="93000"/>
                <a:satMod val="13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Физическая культура и </a:t>
          </a:r>
          <a:r>
            <a:rPr lang="ru-RU" sz="1600" kern="1200" dirty="0" smtClean="0"/>
            <a:t>спорт 4,4</a:t>
          </a:r>
          <a:r>
            <a:rPr lang="ru-RU" sz="1600" kern="1200" dirty="0" smtClean="0"/>
            <a:t>%</a:t>
          </a:r>
          <a:endParaRPr lang="ru-RU" sz="1600" kern="1200" dirty="0"/>
        </a:p>
      </dsp:txBody>
      <dsp:txXfrm rot="-10800000">
        <a:off x="2556076" y="2133050"/>
        <a:ext cx="3117446" cy="553343"/>
      </dsp:txXfrm>
    </dsp:sp>
    <dsp:sp modelId="{A0035297-718F-4E38-97D0-3A432A08B70C}">
      <dsp:nvSpPr>
        <dsp:cNvPr id="0" name=""/>
        <dsp:cNvSpPr/>
      </dsp:nvSpPr>
      <dsp:spPr>
        <a:xfrm rot="10800000">
          <a:off x="2162117" y="2686393"/>
          <a:ext cx="3905365" cy="92093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shade val="51000"/>
                <a:satMod val="130000"/>
              </a:schemeClr>
            </a:gs>
            <a:gs pos="80000">
              <a:schemeClr val="accent2">
                <a:hueOff val="2675154"/>
                <a:satOff val="-3337"/>
                <a:lumOff val="785"/>
                <a:alphaOff val="0"/>
                <a:shade val="93000"/>
                <a:satMod val="13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Социальная политика 1,2%</a:t>
          </a:r>
          <a:endParaRPr lang="ru-RU" sz="1600" kern="1200" dirty="0" smtClean="0"/>
        </a:p>
      </dsp:txBody>
      <dsp:txXfrm rot="-10800000">
        <a:off x="2845556" y="2686393"/>
        <a:ext cx="2538487" cy="920934"/>
      </dsp:txXfrm>
    </dsp:sp>
    <dsp:sp modelId="{78A9B915-B95D-429F-A438-B5E3D8E99534}">
      <dsp:nvSpPr>
        <dsp:cNvPr id="0" name=""/>
        <dsp:cNvSpPr/>
      </dsp:nvSpPr>
      <dsp:spPr>
        <a:xfrm rot="10800000">
          <a:off x="2903322" y="3607328"/>
          <a:ext cx="2422954" cy="54824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shade val="51000"/>
                <a:satMod val="130000"/>
              </a:schemeClr>
            </a:gs>
            <a:gs pos="80000">
              <a:schemeClr val="accent2">
                <a:hueOff val="3343942"/>
                <a:satOff val="-4171"/>
                <a:lumOff val="981"/>
                <a:alphaOff val="0"/>
                <a:shade val="93000"/>
                <a:satMod val="13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Национальная экономика  </a:t>
          </a:r>
          <a:r>
            <a:rPr lang="ru-RU" sz="1400" kern="1200" dirty="0" smtClean="0"/>
            <a:t>0,5%</a:t>
          </a:r>
          <a:endParaRPr lang="ru-RU" sz="1400" kern="1200" dirty="0"/>
        </a:p>
      </dsp:txBody>
      <dsp:txXfrm rot="-10800000">
        <a:off x="3327339" y="3607328"/>
        <a:ext cx="1574920" cy="548241"/>
      </dsp:txXfrm>
    </dsp:sp>
    <dsp:sp modelId="{C31FBC3A-5569-4B58-ABF0-DD2FBFB14B95}">
      <dsp:nvSpPr>
        <dsp:cNvPr id="0" name=""/>
        <dsp:cNvSpPr/>
      </dsp:nvSpPr>
      <dsp:spPr>
        <a:xfrm rot="10800000">
          <a:off x="3250701" y="4155569"/>
          <a:ext cx="1728197" cy="53648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shade val="51000"/>
                <a:satMod val="130000"/>
              </a:schemeClr>
            </a:gs>
            <a:gs pos="80000">
              <a:schemeClr val="accent2">
                <a:hueOff val="4012731"/>
                <a:satOff val="-5005"/>
                <a:lumOff val="1177"/>
                <a:alphaOff val="0"/>
                <a:shade val="93000"/>
                <a:satMod val="13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Национальная безопасность и правоохранительная деятельность </a:t>
          </a:r>
          <a:r>
            <a:rPr lang="ru-RU" sz="1000" kern="1200" dirty="0" smtClean="0"/>
            <a:t>0,4 </a:t>
          </a:r>
          <a:r>
            <a:rPr lang="ru-RU" sz="1000" kern="1200" dirty="0" smtClean="0"/>
            <a:t>%</a:t>
          </a:r>
          <a:endParaRPr lang="ru-RU" sz="1000" kern="1200" dirty="0"/>
        </a:p>
      </dsp:txBody>
      <dsp:txXfrm rot="-10800000">
        <a:off x="3553135" y="4155569"/>
        <a:ext cx="1123328" cy="536481"/>
      </dsp:txXfrm>
    </dsp:sp>
    <dsp:sp modelId="{9F797FD9-7F4D-4C4F-BB23-57DC153B6913}">
      <dsp:nvSpPr>
        <dsp:cNvPr id="0" name=""/>
        <dsp:cNvSpPr/>
      </dsp:nvSpPr>
      <dsp:spPr>
        <a:xfrm rot="10800000">
          <a:off x="3782040" y="4692050"/>
          <a:ext cx="679070" cy="42051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Образование 0,1%</a:t>
          </a:r>
          <a:endParaRPr lang="ru-RU" sz="900" kern="1200" dirty="0"/>
        </a:p>
      </dsp:txBody>
      <dsp:txXfrm rot="-10800000">
        <a:off x="3782040" y="4692050"/>
        <a:ext cx="679070" cy="420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03.12.2022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проекта бюджета на </a:t>
            </a:r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2023-2025 </a:t>
            </a:r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</a:t>
            </a:r>
            <a:r>
              <a:rPr lang="ru-RU" sz="1800" b="1" i="1" dirty="0" smtClean="0"/>
              <a:t>2023г</a:t>
            </a:r>
            <a:r>
              <a:rPr lang="ru-RU" sz="1800" b="1" i="1" dirty="0" smtClean="0"/>
              <a:t>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539486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2024г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8025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2025г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0172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0">
        <p:cut/>
      </p:transition>
    </mc:Choice>
    <mc:Fallback xmlns=""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2"/>
            <a:ext cx="3456384" cy="780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благоустройства и социального развития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</a:t>
            </a:r>
            <a:r>
              <a:rPr lang="ru-RU" dirty="0"/>
              <a:t>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доход(ЕСХН)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2023 </a:t>
            </a:r>
            <a:r>
              <a:rPr lang="ru-RU" dirty="0" smtClean="0"/>
              <a:t>год </a:t>
            </a:r>
            <a:r>
              <a:rPr lang="ru-RU" dirty="0"/>
              <a:t>и на плановый период </a:t>
            </a:r>
            <a:r>
              <a:rPr lang="ru-RU" dirty="0" smtClean="0"/>
              <a:t>2024 </a:t>
            </a:r>
            <a:r>
              <a:rPr lang="ru-RU" dirty="0"/>
              <a:t>и </a:t>
            </a:r>
            <a:r>
              <a:rPr lang="ru-RU" dirty="0" smtClean="0"/>
              <a:t>2025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2023-2025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проекта 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2023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2024 </a:t>
            </a:r>
            <a:r>
              <a:rPr lang="ru-RU" dirty="0"/>
              <a:t>и </a:t>
            </a:r>
            <a:r>
              <a:rPr lang="ru-RU" dirty="0" smtClean="0"/>
              <a:t>2025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проекта 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2023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2024 </a:t>
            </a:r>
            <a:r>
              <a:rPr lang="ru-RU" dirty="0"/>
              <a:t>и </a:t>
            </a:r>
            <a:r>
              <a:rPr lang="ru-RU" dirty="0" smtClean="0"/>
              <a:t>2025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195195"/>
              </p:ext>
            </p:extLst>
          </p:nvPr>
        </p:nvGraphicFramePr>
        <p:xfrm>
          <a:off x="251520" y="1124744"/>
          <a:ext cx="8352928" cy="520576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2022 </a:t>
                      </a:r>
                      <a:r>
                        <a:rPr lang="ru-RU" sz="1600" dirty="0" smtClean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2023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2024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2025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52 286,8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53 030,2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48 813,3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50 624,1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03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31 548,5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32 655,6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34 934,0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36 738,7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579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</a:t>
                      </a:r>
                      <a:r>
                        <a:rPr lang="ru-RU" sz="1600" dirty="0" smtClean="0">
                          <a:effectLst/>
                        </a:rPr>
                        <a:t>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636,8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502,4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508,1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514,2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20 101,5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19 872,1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371,2</a:t>
                      </a: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13 371,2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52 268,8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53 030,2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48 813,3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50 624,1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53 817,3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53 030,2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48 813,3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50 624,1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-1 530,5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1 530,5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972739"/>
              </p:ext>
            </p:extLst>
          </p:nvPr>
        </p:nvGraphicFramePr>
        <p:xfrm>
          <a:off x="323528" y="1052733"/>
          <a:ext cx="8712969" cy="4935411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90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7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6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85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2022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2023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2024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9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32 185,3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33 158,1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35 442,1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37252,9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31 548,5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32 655,6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34 934,0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36 738,7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13 532,9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15 822,2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18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/>
                        </a:rPr>
                        <a:t> 100,5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19 905,2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4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13 532,9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15 822,2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18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/>
                        </a:rPr>
                        <a:t> 100,5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19 905,2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7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7 692,9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6 098,3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6 098,3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6 098,3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7 692,9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6 098,3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6 098,3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6 098,3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10 322,7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735,2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735,2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735,2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1 946,0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2 432,5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2 432,5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2 432,5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8 376,7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302,7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302,7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302,7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636,8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502,4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508,0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514,2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516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561,4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353,8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353,8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353,87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683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ОКАЗАНИЯ ПЛАТНЫХ УСЛУГ (РАБОТ)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5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148,6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154,3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160,4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82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2347261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0422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</a:t>
            </a:r>
            <a:r>
              <a:rPr lang="ru-RU" sz="3600" i="1" dirty="0" smtClean="0">
                <a:latin typeface="Arial Narrow" pitchFamily="34" charset="0"/>
              </a:rPr>
              <a:t>2023г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30848982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233553"/>
              </p:ext>
            </p:extLst>
          </p:nvPr>
        </p:nvGraphicFramePr>
        <p:xfrm>
          <a:off x="107506" y="1052737"/>
          <a:ext cx="8928991" cy="325418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6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650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2022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20 101,5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19 872,1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13 371,2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13 371,2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8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19 871,9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19 871,9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13 371,0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13 371,0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07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Дотации бюджетам сельских поселений на поддержку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</a:rPr>
                        <a:t> мер по обеспечению сбалансированности бюджетов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108,0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2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4. Субсидия бюджетам сельских поселений на поддержку отрасли культуры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121,5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2565710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</a:t>
            </a:r>
            <a:r>
              <a:rPr lang="ru-RU" sz="4800" b="1" dirty="0" smtClean="0">
                <a:solidFill>
                  <a:srgbClr val="002060"/>
                </a:solidFill>
              </a:rPr>
              <a:t>2023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2024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2025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</a:t>
            </a:r>
            <a:r>
              <a:rPr lang="ru-RU" sz="1800" i="1" dirty="0" smtClean="0"/>
              <a:t>2023г</a:t>
            </a:r>
            <a:r>
              <a:rPr lang="ru-RU" sz="1800" i="1" dirty="0" smtClean="0"/>
              <a:t>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016615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1897</TotalTime>
  <Words>704</Words>
  <Application>Microsoft Office PowerPoint</Application>
  <PresentationFormat>Экран (4:3)</PresentationFormat>
  <Paragraphs>228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Times New Roman</vt:lpstr>
      <vt:lpstr>Тема Office</vt:lpstr>
      <vt:lpstr>Формирование проекта бюджета на 2023-2025 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2023г.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2023 год и на плановый период 2024 и 2025 годов</vt:lpstr>
      <vt:lpstr>Структура расходов бюджета Зимовниковского сельского поселения в 2023г.</vt:lpstr>
      <vt:lpstr>Расходы бюджета Зимовниковского сельского поселения на 2023г.</vt:lpstr>
      <vt:lpstr>Расходы бюджета Зимовниковского сельского поселения на 2024г.</vt:lpstr>
      <vt:lpstr>Расходы бюджета Зимовниковского сельского поселения на 2025г.</vt:lpstr>
      <vt:lpstr>Координационная комиссия по поступлению налогов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144</cp:revision>
  <dcterms:created xsi:type="dcterms:W3CDTF">2013-09-11T11:57:32Z</dcterms:created>
  <dcterms:modified xsi:type="dcterms:W3CDTF">2022-12-03T16:03:14Z</dcterms:modified>
</cp:coreProperties>
</file>